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302" r:id="rId6"/>
    <p:sldId id="306" r:id="rId7"/>
    <p:sldId id="303" r:id="rId8"/>
    <p:sldId id="283" r:id="rId9"/>
    <p:sldId id="298" r:id="rId10"/>
    <p:sldId id="297" r:id="rId11"/>
    <p:sldId id="293" r:id="rId12"/>
    <p:sldId id="304" r:id="rId13"/>
    <p:sldId id="284"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92"/>
    <a:srgbClr val="005993"/>
    <a:srgbClr val="FF0000"/>
    <a:srgbClr val="D81149"/>
    <a:srgbClr val="7A0000"/>
    <a:srgbClr val="4472C4"/>
    <a:srgbClr val="D71149"/>
    <a:srgbClr val="0066CC"/>
    <a:srgbClr val="000000"/>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68" autoAdjust="0"/>
    <p:restoredTop sz="94095" autoAdjust="0"/>
  </p:normalViewPr>
  <p:slideViewPr>
    <p:cSldViewPr snapToGrid="0" showGuides="1">
      <p:cViewPr varScale="1">
        <p:scale>
          <a:sx n="85" d="100"/>
          <a:sy n="85" d="100"/>
        </p:scale>
        <p:origin x="619" y="53"/>
      </p:cViewPr>
      <p:guideLst>
        <p:guide orient="horz" pos="2160"/>
        <p:guide pos="384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6E57EE-4052-4C52-ACD4-B864D8D55697}" type="datetimeFigureOut">
              <a:rPr lang="en-GB" smtClean="0"/>
              <a:t>10/10/2025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32AF08-8C35-4CED-BB9E-45F35084D007}" type="slidenum">
              <a:rPr lang="en-GB" smtClean="0"/>
              <a:t>‹#›</a:t>
            </a:fld>
            <a:endParaRPr lang="en-GB"/>
          </a:p>
        </p:txBody>
      </p:sp>
    </p:spTree>
    <p:extLst>
      <p:ext uri="{BB962C8B-B14F-4D97-AF65-F5344CB8AC3E}">
        <p14:creationId xmlns:p14="http://schemas.microsoft.com/office/powerpoint/2010/main" val="1530741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32AF08-8C35-4CED-BB9E-45F35084D007}" type="slidenum">
              <a:rPr lang="en-GB" smtClean="0"/>
              <a:t>1</a:t>
            </a:fld>
            <a:endParaRPr lang="en-GB"/>
          </a:p>
        </p:txBody>
      </p:sp>
    </p:spTree>
    <p:extLst>
      <p:ext uri="{BB962C8B-B14F-4D97-AF65-F5344CB8AC3E}">
        <p14:creationId xmlns:p14="http://schemas.microsoft.com/office/powerpoint/2010/main" val="1995990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732AF08-8C35-4CED-BB9E-45F35084D007}" type="slidenum">
              <a:rPr lang="en-GB" smtClean="0"/>
              <a:t>2</a:t>
            </a:fld>
            <a:endParaRPr lang="en-GB"/>
          </a:p>
        </p:txBody>
      </p:sp>
    </p:spTree>
    <p:extLst>
      <p:ext uri="{BB962C8B-B14F-4D97-AF65-F5344CB8AC3E}">
        <p14:creationId xmlns:p14="http://schemas.microsoft.com/office/powerpoint/2010/main" val="3637923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D0BDD7-E232-4289-BF29-EB677FA654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925531-609D-908F-E7AD-7191A7DD82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9C2B8F-A513-3D4B-F3BC-2FC80B0DD67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2452560-959C-E3AF-73AC-57D82F8B9AC4}"/>
              </a:ext>
            </a:extLst>
          </p:cNvPr>
          <p:cNvSpPr>
            <a:spLocks noGrp="1"/>
          </p:cNvSpPr>
          <p:nvPr>
            <p:ph type="sldNum" sz="quarter" idx="5"/>
          </p:nvPr>
        </p:nvSpPr>
        <p:spPr/>
        <p:txBody>
          <a:bodyPr/>
          <a:lstStyle/>
          <a:p>
            <a:fld id="{7732AF08-8C35-4CED-BB9E-45F35084D007}" type="slidenum">
              <a:rPr lang="en-GB" smtClean="0"/>
              <a:t>3</a:t>
            </a:fld>
            <a:endParaRPr lang="en-GB"/>
          </a:p>
        </p:txBody>
      </p:sp>
    </p:spTree>
    <p:extLst>
      <p:ext uri="{BB962C8B-B14F-4D97-AF65-F5344CB8AC3E}">
        <p14:creationId xmlns:p14="http://schemas.microsoft.com/office/powerpoint/2010/main" val="32895449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7732AF08-8C35-4CED-BB9E-45F35084D007}" type="slidenum">
              <a:rPr lang="en-GB" smtClean="0"/>
              <a:t>5</a:t>
            </a:fld>
            <a:endParaRPr lang="en-GB"/>
          </a:p>
        </p:txBody>
      </p:sp>
    </p:spTree>
    <p:extLst>
      <p:ext uri="{BB962C8B-B14F-4D97-AF65-F5344CB8AC3E}">
        <p14:creationId xmlns:p14="http://schemas.microsoft.com/office/powerpoint/2010/main" val="3603186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32AF08-8C35-4CED-BB9E-45F35084D007}" type="slidenum">
              <a:rPr lang="en-GB" smtClean="0"/>
              <a:t>6</a:t>
            </a:fld>
            <a:endParaRPr lang="en-GB"/>
          </a:p>
        </p:txBody>
      </p:sp>
    </p:spTree>
    <p:extLst>
      <p:ext uri="{BB962C8B-B14F-4D97-AF65-F5344CB8AC3E}">
        <p14:creationId xmlns:p14="http://schemas.microsoft.com/office/powerpoint/2010/main" val="1229100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732AF08-8C35-4CED-BB9E-45F35084D007}" type="slidenum">
              <a:rPr lang="en-GB" smtClean="0"/>
              <a:t>7</a:t>
            </a:fld>
            <a:endParaRPr lang="en-GB"/>
          </a:p>
        </p:txBody>
      </p:sp>
    </p:spTree>
    <p:extLst>
      <p:ext uri="{BB962C8B-B14F-4D97-AF65-F5344CB8AC3E}">
        <p14:creationId xmlns:p14="http://schemas.microsoft.com/office/powerpoint/2010/main" val="4047625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32AF08-8C35-4CED-BB9E-45F35084D007}" type="slidenum">
              <a:rPr lang="en-GB" smtClean="0"/>
              <a:t>9</a:t>
            </a:fld>
            <a:endParaRPr lang="en-GB"/>
          </a:p>
        </p:txBody>
      </p:sp>
    </p:spTree>
    <p:extLst>
      <p:ext uri="{BB962C8B-B14F-4D97-AF65-F5344CB8AC3E}">
        <p14:creationId xmlns:p14="http://schemas.microsoft.com/office/powerpoint/2010/main" val="357967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32AF08-8C35-4CED-BB9E-45F35084D007}" type="slidenum">
              <a:rPr lang="en-GB" smtClean="0"/>
              <a:t>10</a:t>
            </a:fld>
            <a:endParaRPr lang="en-GB"/>
          </a:p>
        </p:txBody>
      </p:sp>
    </p:spTree>
    <p:extLst>
      <p:ext uri="{BB962C8B-B14F-4D97-AF65-F5344CB8AC3E}">
        <p14:creationId xmlns:p14="http://schemas.microsoft.com/office/powerpoint/2010/main" val="2588595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77AC1-80AB-D3CA-1F42-CBC413A850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91A0764-5DFA-C1AF-09C2-883802FBBB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58EB86F-83B9-0B57-42F7-9343F9277F1C}"/>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5" name="Footer Placeholder 4">
            <a:extLst>
              <a:ext uri="{FF2B5EF4-FFF2-40B4-BE49-F238E27FC236}">
                <a16:creationId xmlns:a16="http://schemas.microsoft.com/office/drawing/2014/main" id="{9DE4B26A-7C15-AD3D-FE4B-4DF9669AFE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61A7A9C-D26F-9804-3BD5-41B1BA361921}"/>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4205723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642CA-F4EB-A93D-28F0-24C70415B63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763828-18BD-A2D2-7A8D-9D69463C98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706F94-D7B8-9F95-1495-2F9137CC1509}"/>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5" name="Footer Placeholder 4">
            <a:extLst>
              <a:ext uri="{FF2B5EF4-FFF2-40B4-BE49-F238E27FC236}">
                <a16:creationId xmlns:a16="http://schemas.microsoft.com/office/drawing/2014/main" id="{706128C2-CE24-90AF-5557-C6BF9073E7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B07BB2-530B-9989-B4D7-8BF0EED18427}"/>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2477633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577FAD3-DAB0-5960-4511-57526DD114E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1351082-0B2E-1D7C-C382-956E665CB24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812FC1-32F7-05A6-FCB0-8D39ECCA7DA9}"/>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5" name="Footer Placeholder 4">
            <a:extLst>
              <a:ext uri="{FF2B5EF4-FFF2-40B4-BE49-F238E27FC236}">
                <a16:creationId xmlns:a16="http://schemas.microsoft.com/office/drawing/2014/main" id="{75D96BBA-D29B-4D63-9E79-3B164F6C1F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9312A1-3D11-2D6C-0A16-65ACD9234C5C}"/>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240992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6DBF2-8A31-C571-8C3F-20D3AFBE1DB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B1252EB-C41E-4605-015F-48343379EF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D6F808-59A7-6EDC-9499-7BFF1262AE9E}"/>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5" name="Footer Placeholder 4">
            <a:extLst>
              <a:ext uri="{FF2B5EF4-FFF2-40B4-BE49-F238E27FC236}">
                <a16:creationId xmlns:a16="http://schemas.microsoft.com/office/drawing/2014/main" id="{747EF7CE-7FA4-1479-C988-BFDFBEFDB2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7D1149-289F-EA2D-547B-684D3EE183C5}"/>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1092856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2C12-EC92-81F8-CCF0-2264E1A45E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7C56E2F-D1A9-B628-50CE-317FA1369C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27FD41-DDD6-F6E3-7729-6DE9D63CBD2F}"/>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5" name="Footer Placeholder 4">
            <a:extLst>
              <a:ext uri="{FF2B5EF4-FFF2-40B4-BE49-F238E27FC236}">
                <a16:creationId xmlns:a16="http://schemas.microsoft.com/office/drawing/2014/main" id="{74984BC9-52C4-4445-CE8F-E24D10E3AD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0A0FB2-9384-C250-49C8-C75E4E9430C7}"/>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3753602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E018D-5564-F144-6C2C-5DAAED0F22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99AD435-8468-90C0-0624-4E10B50B1A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00BC648-60FD-AAA4-07CA-35EFCA5070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BADE1C1-677F-B0A0-D480-10DA6E6ECE36}"/>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6" name="Footer Placeholder 5">
            <a:extLst>
              <a:ext uri="{FF2B5EF4-FFF2-40B4-BE49-F238E27FC236}">
                <a16:creationId xmlns:a16="http://schemas.microsoft.com/office/drawing/2014/main" id="{836C65A0-636B-C6FC-2EA5-931C46F0845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8BBC1CC-0B52-492F-DD0D-F1D0E75D21D8}"/>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2305651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7D668-B4EF-55BC-7EC1-34A70817746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C2BFAB7-C6BD-6EC3-91A0-2CD28C653E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B91279-C509-D9C5-38AA-002EE3130A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CD9D7CF-7FD1-7171-3782-E515911B7B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25EC50-C27C-F97D-B8EA-8FC1A426D1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6B66E81-0B0B-ED58-5E1A-AD1EAEBBF393}"/>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8" name="Footer Placeholder 7">
            <a:extLst>
              <a:ext uri="{FF2B5EF4-FFF2-40B4-BE49-F238E27FC236}">
                <a16:creationId xmlns:a16="http://schemas.microsoft.com/office/drawing/2014/main" id="{0AA3668E-97F2-5B38-B196-60F8644DD57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448D1A8-5A96-0AA7-DE5C-F01988D69FBC}"/>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193173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BB2A4-3BEF-761C-9A9C-49766A6590B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6E138CF-D242-CFFA-307A-3BAD16259DDC}"/>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4" name="Footer Placeholder 3">
            <a:extLst>
              <a:ext uri="{FF2B5EF4-FFF2-40B4-BE49-F238E27FC236}">
                <a16:creationId xmlns:a16="http://schemas.microsoft.com/office/drawing/2014/main" id="{8A8FFCE2-DF7B-FF12-227A-9F073B91CEF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720D43-7C5B-D0AB-CDBE-96805AE129BF}"/>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885279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7E1953-F365-BA82-5FFA-08CEF837924A}"/>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3" name="Footer Placeholder 2">
            <a:extLst>
              <a:ext uri="{FF2B5EF4-FFF2-40B4-BE49-F238E27FC236}">
                <a16:creationId xmlns:a16="http://schemas.microsoft.com/office/drawing/2014/main" id="{9DB0954E-4C58-D983-A9ED-E309E0C2C41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D4C7DF3-A81F-24C4-91CE-603620FE9C7C}"/>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3385208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A39FC-0FAF-E471-6303-951755AFFB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FF5D723-4723-3BF1-2BAC-73E02EE6AC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ADCD568-CC28-677A-E6AA-B6CA283A79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479317-6070-8FBC-D1BD-F5E6D40D4B95}"/>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6" name="Footer Placeholder 5">
            <a:extLst>
              <a:ext uri="{FF2B5EF4-FFF2-40B4-BE49-F238E27FC236}">
                <a16:creationId xmlns:a16="http://schemas.microsoft.com/office/drawing/2014/main" id="{A4EE1360-B360-FB7F-FBDF-139A6AABD78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EEE9D4-99C0-84EE-4529-313C04E152CF}"/>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2903403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A6F67-2FCE-EB9C-A449-B1EDE4BCC4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94C3D3-ED20-AB3A-5D76-09529AC1E3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2272BF6-1A2E-20BC-28A5-4DC5645A24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695569-B217-7178-76DC-AAD7FC2A0912}"/>
              </a:ext>
            </a:extLst>
          </p:cNvPr>
          <p:cNvSpPr>
            <a:spLocks noGrp="1"/>
          </p:cNvSpPr>
          <p:nvPr>
            <p:ph type="dt" sz="half" idx="10"/>
          </p:nvPr>
        </p:nvSpPr>
        <p:spPr/>
        <p:txBody>
          <a:bodyPr/>
          <a:lstStyle/>
          <a:p>
            <a:fld id="{468477D8-3A3D-4B19-9BEB-0767B416E98D}" type="datetimeFigureOut">
              <a:rPr lang="en-GB" smtClean="0"/>
              <a:t>10/10/2025</a:t>
            </a:fld>
            <a:endParaRPr lang="en-GB"/>
          </a:p>
        </p:txBody>
      </p:sp>
      <p:sp>
        <p:nvSpPr>
          <p:cNvPr id="6" name="Footer Placeholder 5">
            <a:extLst>
              <a:ext uri="{FF2B5EF4-FFF2-40B4-BE49-F238E27FC236}">
                <a16:creationId xmlns:a16="http://schemas.microsoft.com/office/drawing/2014/main" id="{60F6BF9E-B213-7FDF-170F-1346809E32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A86555-5294-C00B-A56E-26F3236DF13F}"/>
              </a:ext>
            </a:extLst>
          </p:cNvPr>
          <p:cNvSpPr>
            <a:spLocks noGrp="1"/>
          </p:cNvSpPr>
          <p:nvPr>
            <p:ph type="sldNum" sz="quarter" idx="12"/>
          </p:nvPr>
        </p:nvSpPr>
        <p:spPr/>
        <p:txBody>
          <a:bodyPr/>
          <a:lstStyle/>
          <a:p>
            <a:fld id="{763ECFA7-195C-4001-94A0-08D88DB84F1F}" type="slidenum">
              <a:rPr lang="en-GB" smtClean="0"/>
              <a:t>‹#›</a:t>
            </a:fld>
            <a:endParaRPr lang="en-GB"/>
          </a:p>
        </p:txBody>
      </p:sp>
    </p:spTree>
    <p:extLst>
      <p:ext uri="{BB962C8B-B14F-4D97-AF65-F5344CB8AC3E}">
        <p14:creationId xmlns:p14="http://schemas.microsoft.com/office/powerpoint/2010/main" val="3213782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7FB0CD-AECC-AA0E-0B85-5E6CFFD320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2C50D8F-CBAC-235C-8577-E49403327A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1F7BA7-4388-823C-7EBB-C49606369A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8477D8-3A3D-4B19-9BEB-0767B416E98D}" type="datetimeFigureOut">
              <a:rPr lang="en-GB" smtClean="0"/>
              <a:t>10/10/2025</a:t>
            </a:fld>
            <a:endParaRPr lang="en-GB"/>
          </a:p>
        </p:txBody>
      </p:sp>
      <p:sp>
        <p:nvSpPr>
          <p:cNvPr id="5" name="Footer Placeholder 4">
            <a:extLst>
              <a:ext uri="{FF2B5EF4-FFF2-40B4-BE49-F238E27FC236}">
                <a16:creationId xmlns:a16="http://schemas.microsoft.com/office/drawing/2014/main" id="{00588650-0C3E-9546-416B-D612EB497C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B44C959-6297-F0BE-E3C5-C41F9F38ADA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3ECFA7-195C-4001-94A0-08D88DB84F1F}" type="slidenum">
              <a:rPr lang="en-GB" smtClean="0"/>
              <a:t>‹#›</a:t>
            </a:fld>
            <a:endParaRPr lang="en-GB"/>
          </a:p>
        </p:txBody>
      </p:sp>
    </p:spTree>
    <p:extLst>
      <p:ext uri="{BB962C8B-B14F-4D97-AF65-F5344CB8AC3E}">
        <p14:creationId xmlns:p14="http://schemas.microsoft.com/office/powerpoint/2010/main" val="1562062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FD76A7C0-A2A6-6F41-BEF0-C6EACD32BD2D}"/>
              </a:ext>
            </a:extLst>
          </p:cNvPr>
          <p:cNvSpPr/>
          <p:nvPr/>
        </p:nvSpPr>
        <p:spPr>
          <a:xfrm>
            <a:off x="-63389" y="-98131"/>
            <a:ext cx="12468541" cy="70542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HƯ=c  1 	5TMJM 9,9OO0[-</a:t>
            </a:r>
          </a:p>
        </p:txBody>
      </p:sp>
      <p:sp useBgFill="1">
        <p:nvSpPr>
          <p:cNvPr id="3" name="Rectangle: Rounded Corners 2">
            <a:extLst>
              <a:ext uri="{FF2B5EF4-FFF2-40B4-BE49-F238E27FC236}">
                <a16:creationId xmlns:a16="http://schemas.microsoft.com/office/drawing/2014/main" id="{47DF3B62-9921-CC2F-E325-4B0670B91731}"/>
              </a:ext>
            </a:extLst>
          </p:cNvPr>
          <p:cNvSpPr/>
          <p:nvPr/>
        </p:nvSpPr>
        <p:spPr>
          <a:xfrm rot="2065516">
            <a:off x="2406481" y="-1648121"/>
            <a:ext cx="752831" cy="6185776"/>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useBgFill="1">
        <p:nvSpPr>
          <p:cNvPr id="4" name="Rectangle: Rounded Corners 3">
            <a:extLst>
              <a:ext uri="{FF2B5EF4-FFF2-40B4-BE49-F238E27FC236}">
                <a16:creationId xmlns:a16="http://schemas.microsoft.com/office/drawing/2014/main" id="{4333A7AA-7921-F4DC-2496-640C8F4E3544}"/>
              </a:ext>
            </a:extLst>
          </p:cNvPr>
          <p:cNvSpPr/>
          <p:nvPr/>
        </p:nvSpPr>
        <p:spPr>
          <a:xfrm rot="2065516">
            <a:off x="-1302740" y="4488533"/>
            <a:ext cx="752831" cy="6185776"/>
          </a:xfrm>
          <a:prstGeom prst="roundRect">
            <a:avLst>
              <a:gd name="adj" fmla="val 472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useBgFill="1">
        <p:nvSpPr>
          <p:cNvPr id="5" name="Rectangle: Rounded Corners 4">
            <a:extLst>
              <a:ext uri="{FF2B5EF4-FFF2-40B4-BE49-F238E27FC236}">
                <a16:creationId xmlns:a16="http://schemas.microsoft.com/office/drawing/2014/main" id="{D9BFBDBD-C1AB-223C-2062-543881196627}"/>
              </a:ext>
            </a:extLst>
          </p:cNvPr>
          <p:cNvSpPr/>
          <p:nvPr/>
        </p:nvSpPr>
        <p:spPr>
          <a:xfrm rot="2065516">
            <a:off x="1483434" y="2389664"/>
            <a:ext cx="752831" cy="3648191"/>
          </a:xfrm>
          <a:prstGeom prst="roundRect">
            <a:avLst>
              <a:gd name="adj" fmla="val 472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useBgFill="1">
        <p:nvSpPr>
          <p:cNvPr id="6" name="Rectangle: Rounded Corners 5">
            <a:extLst>
              <a:ext uri="{FF2B5EF4-FFF2-40B4-BE49-F238E27FC236}">
                <a16:creationId xmlns:a16="http://schemas.microsoft.com/office/drawing/2014/main" id="{605E43DD-8B04-4397-F57A-190EA60F6343}"/>
              </a:ext>
            </a:extLst>
          </p:cNvPr>
          <p:cNvSpPr/>
          <p:nvPr/>
        </p:nvSpPr>
        <p:spPr>
          <a:xfrm rot="2065516">
            <a:off x="4312303" y="-3001449"/>
            <a:ext cx="752831" cy="6185776"/>
          </a:xfrm>
          <a:prstGeom prst="roundRect">
            <a:avLst>
              <a:gd name="adj" fmla="val 472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useBgFill="1">
        <p:nvSpPr>
          <p:cNvPr id="7" name="Rectangle: Rounded Corners 6">
            <a:extLst>
              <a:ext uri="{FF2B5EF4-FFF2-40B4-BE49-F238E27FC236}">
                <a16:creationId xmlns:a16="http://schemas.microsoft.com/office/drawing/2014/main" id="{C1CE223C-A3D0-F92B-F37A-5756A66C6C62}"/>
              </a:ext>
            </a:extLst>
          </p:cNvPr>
          <p:cNvSpPr/>
          <p:nvPr/>
        </p:nvSpPr>
        <p:spPr>
          <a:xfrm rot="2065516">
            <a:off x="3047196" y="-492720"/>
            <a:ext cx="752831" cy="7737741"/>
          </a:xfrm>
          <a:prstGeom prst="roundRect">
            <a:avLst>
              <a:gd name="adj" fmla="val 472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useBgFill="1">
        <p:nvSpPr>
          <p:cNvPr id="8" name="Rectangle: Rounded Corners 7">
            <a:extLst>
              <a:ext uri="{FF2B5EF4-FFF2-40B4-BE49-F238E27FC236}">
                <a16:creationId xmlns:a16="http://schemas.microsoft.com/office/drawing/2014/main" id="{E2F359C0-42C9-0AA9-C91B-554C8F1B60EE}"/>
              </a:ext>
            </a:extLst>
          </p:cNvPr>
          <p:cNvSpPr/>
          <p:nvPr/>
        </p:nvSpPr>
        <p:spPr>
          <a:xfrm rot="2065516">
            <a:off x="4257824" y="1443180"/>
            <a:ext cx="857006" cy="3187764"/>
          </a:xfrm>
          <a:prstGeom prst="roundRect">
            <a:avLst>
              <a:gd name="adj" fmla="val 472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useBgFill="1">
        <p:nvSpPr>
          <p:cNvPr id="9" name="Rectangle: Rounded Corners 8">
            <a:extLst>
              <a:ext uri="{FF2B5EF4-FFF2-40B4-BE49-F238E27FC236}">
                <a16:creationId xmlns:a16="http://schemas.microsoft.com/office/drawing/2014/main" id="{802C2C1F-4A1E-A3AC-A101-52206041865A}"/>
              </a:ext>
            </a:extLst>
          </p:cNvPr>
          <p:cNvSpPr/>
          <p:nvPr/>
        </p:nvSpPr>
        <p:spPr>
          <a:xfrm rot="2065516">
            <a:off x="2427982" y="4133116"/>
            <a:ext cx="857006" cy="3187764"/>
          </a:xfrm>
          <a:prstGeom prst="roundRect">
            <a:avLst>
              <a:gd name="adj" fmla="val 472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useBgFill="1">
        <p:nvSpPr>
          <p:cNvPr id="10" name="Rectangle: Rounded Corners 9">
            <a:extLst>
              <a:ext uri="{FF2B5EF4-FFF2-40B4-BE49-F238E27FC236}">
                <a16:creationId xmlns:a16="http://schemas.microsoft.com/office/drawing/2014/main" id="{38CEC9AF-CC7F-98E7-B403-EAB5D0EF325C}"/>
              </a:ext>
            </a:extLst>
          </p:cNvPr>
          <p:cNvSpPr/>
          <p:nvPr/>
        </p:nvSpPr>
        <p:spPr>
          <a:xfrm rot="2065516">
            <a:off x="5037501" y="-380426"/>
            <a:ext cx="752831" cy="7737741"/>
          </a:xfrm>
          <a:prstGeom prst="roundRect">
            <a:avLst>
              <a:gd name="adj" fmla="val 472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extBox 11">
            <a:extLst>
              <a:ext uri="{FF2B5EF4-FFF2-40B4-BE49-F238E27FC236}">
                <a16:creationId xmlns:a16="http://schemas.microsoft.com/office/drawing/2014/main" id="{79A8B957-99B7-8240-6E10-17EC91B380BF}"/>
              </a:ext>
            </a:extLst>
          </p:cNvPr>
          <p:cNvSpPr txBox="1"/>
          <p:nvPr/>
        </p:nvSpPr>
        <p:spPr>
          <a:xfrm>
            <a:off x="7911600" y="752120"/>
            <a:ext cx="4643112" cy="400110"/>
          </a:xfrm>
          <a:prstGeom prst="rect">
            <a:avLst/>
          </a:prstGeom>
          <a:noFill/>
        </p:spPr>
        <p:txBody>
          <a:bodyPr wrap="square" rtlCol="0">
            <a:spAutoFit/>
          </a:bodyPr>
          <a:lstStyle/>
          <a:p>
            <a:r>
              <a:rPr lang="en-US" sz="2000" b="1" spc="300" dirty="0">
                <a:solidFill>
                  <a:srgbClr val="005992"/>
                </a:solidFill>
                <a:latin typeface="Roboto" pitchFamily="2" charset="0"/>
                <a:ea typeface="Roboto" pitchFamily="2" charset="0"/>
                <a:cs typeface="Arial" panose="020B0604020202020204" pitchFamily="34" charset="0"/>
              </a:rPr>
              <a:t>BẢN </a:t>
            </a:r>
            <a:r>
              <a:rPr lang="en-US" sz="2000" b="1" spc="300">
                <a:solidFill>
                  <a:srgbClr val="005992"/>
                </a:solidFill>
                <a:latin typeface="Roboto" pitchFamily="2" charset="0"/>
                <a:ea typeface="Roboto" pitchFamily="2" charset="0"/>
                <a:cs typeface="Arial" panose="020B0604020202020204" pitchFamily="34" charset="0"/>
              </a:rPr>
              <a:t>TIN SÁNG 10/10/2025</a:t>
            </a:r>
            <a:endParaRPr lang="en-GB" sz="2000" b="1" spc="300" dirty="0">
              <a:solidFill>
                <a:srgbClr val="005992"/>
              </a:solidFill>
              <a:latin typeface="Roboto" pitchFamily="2" charset="0"/>
              <a:ea typeface="Roboto" pitchFamily="2" charset="0"/>
              <a:cs typeface="Arial" panose="020B0604020202020204" pitchFamily="34" charset="0"/>
            </a:endParaRPr>
          </a:p>
        </p:txBody>
      </p:sp>
      <p:sp useBgFill="1">
        <p:nvSpPr>
          <p:cNvPr id="13" name="Rectangle: Rounded Corners 12">
            <a:extLst>
              <a:ext uri="{FF2B5EF4-FFF2-40B4-BE49-F238E27FC236}">
                <a16:creationId xmlns:a16="http://schemas.microsoft.com/office/drawing/2014/main" id="{8A3F25EB-0E58-564C-1492-3A1ED182D414}"/>
              </a:ext>
            </a:extLst>
          </p:cNvPr>
          <p:cNvSpPr/>
          <p:nvPr/>
        </p:nvSpPr>
        <p:spPr>
          <a:xfrm rot="2065516">
            <a:off x="646805" y="739432"/>
            <a:ext cx="752831" cy="3648191"/>
          </a:xfrm>
          <a:prstGeom prst="roundRect">
            <a:avLst>
              <a:gd name="adj" fmla="val 472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useBgFill="1">
        <p:nvSpPr>
          <p:cNvPr id="14" name="Rectangle: Rounded Corners 13">
            <a:extLst>
              <a:ext uri="{FF2B5EF4-FFF2-40B4-BE49-F238E27FC236}">
                <a16:creationId xmlns:a16="http://schemas.microsoft.com/office/drawing/2014/main" id="{B282E5CB-832F-9557-9DEB-1F0460658A61}"/>
              </a:ext>
            </a:extLst>
          </p:cNvPr>
          <p:cNvSpPr/>
          <p:nvPr/>
        </p:nvSpPr>
        <p:spPr>
          <a:xfrm rot="2065516">
            <a:off x="5428221" y="2788518"/>
            <a:ext cx="857006" cy="3187764"/>
          </a:xfrm>
          <a:prstGeom prst="roundRect">
            <a:avLst>
              <a:gd name="adj" fmla="val 47267"/>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20">
            <a:extLst>
              <a:ext uri="{FF2B5EF4-FFF2-40B4-BE49-F238E27FC236}">
                <a16:creationId xmlns:a16="http://schemas.microsoft.com/office/drawing/2014/main" id="{1D9E97CC-E555-5D97-9D13-9F15F06FD760}"/>
              </a:ext>
            </a:extLst>
          </p:cNvPr>
          <p:cNvSpPr txBox="1"/>
          <p:nvPr/>
        </p:nvSpPr>
        <p:spPr>
          <a:xfrm>
            <a:off x="6432039" y="2825417"/>
            <a:ext cx="5973114" cy="564257"/>
          </a:xfrm>
          <a:prstGeom prst="rect">
            <a:avLst/>
          </a:prstGeom>
          <a:noFill/>
        </p:spPr>
        <p:txBody>
          <a:bodyPr wrap="square" rtlCol="0">
            <a:spAutoFit/>
          </a:bodyPr>
          <a:lstStyle/>
          <a:p>
            <a:pPr lvl="1" algn="ctr">
              <a:lnSpc>
                <a:spcPct val="150000"/>
              </a:lnSpc>
            </a:pPr>
            <a:r>
              <a:rPr lang="en-US" sz="2300" b="1">
                <a:solidFill>
                  <a:srgbClr val="005992"/>
                </a:solidFill>
                <a:latin typeface="Roboto" pitchFamily="2" charset="0"/>
                <a:ea typeface="Roboto" pitchFamily="2" charset="0"/>
              </a:rPr>
              <a:t>ĐÀ TĂNG ĐƯỢC DUY TRÌ</a:t>
            </a:r>
          </a:p>
        </p:txBody>
      </p:sp>
      <p:sp>
        <p:nvSpPr>
          <p:cNvPr id="22" name="TextBox 21">
            <a:extLst>
              <a:ext uri="{FF2B5EF4-FFF2-40B4-BE49-F238E27FC236}">
                <a16:creationId xmlns:a16="http://schemas.microsoft.com/office/drawing/2014/main" id="{F25A1423-B47F-EC68-8E98-C7488653E7B6}"/>
              </a:ext>
            </a:extLst>
          </p:cNvPr>
          <p:cNvSpPr txBox="1"/>
          <p:nvPr/>
        </p:nvSpPr>
        <p:spPr>
          <a:xfrm>
            <a:off x="4305145" y="6491504"/>
            <a:ext cx="7844908" cy="338554"/>
          </a:xfrm>
          <a:prstGeom prst="rect">
            <a:avLst/>
          </a:prstGeom>
          <a:noFill/>
        </p:spPr>
        <p:txBody>
          <a:bodyPr wrap="square" rtlCol="0">
            <a:spAutoFit/>
          </a:bodyPr>
          <a:lstStyle/>
          <a:p>
            <a:r>
              <a:rPr lang="en-US" sz="1600" b="1" i="1" dirty="0" err="1">
                <a:solidFill>
                  <a:srgbClr val="005992"/>
                </a:solidFill>
                <a:latin typeface="Roboto" pitchFamily="2" charset="0"/>
                <a:ea typeface="Roboto" pitchFamily="2" charset="0"/>
              </a:rPr>
              <a:t>Bản</a:t>
            </a:r>
            <a:r>
              <a:rPr lang="en-US" sz="1600" b="1" i="1" dirty="0">
                <a:solidFill>
                  <a:srgbClr val="005992"/>
                </a:solidFill>
                <a:latin typeface="Roboto" pitchFamily="2" charset="0"/>
                <a:ea typeface="Roboto" pitchFamily="2" charset="0"/>
              </a:rPr>
              <a:t> </a:t>
            </a:r>
            <a:r>
              <a:rPr lang="en-US" sz="1600" b="1" i="1" dirty="0" err="1">
                <a:solidFill>
                  <a:srgbClr val="005992"/>
                </a:solidFill>
                <a:latin typeface="Roboto" pitchFamily="2" charset="0"/>
                <a:ea typeface="Roboto" pitchFamily="2" charset="0"/>
              </a:rPr>
              <a:t>quyền</a:t>
            </a:r>
            <a:r>
              <a:rPr lang="en-US" sz="1600" b="1" i="1" dirty="0">
                <a:solidFill>
                  <a:srgbClr val="005992"/>
                </a:solidFill>
                <a:latin typeface="Roboto" pitchFamily="2" charset="0"/>
                <a:ea typeface="Roboto" pitchFamily="2" charset="0"/>
              </a:rPr>
              <a:t> </a:t>
            </a:r>
            <a:r>
              <a:rPr lang="en-US" sz="1600" b="1" i="1" dirty="0" err="1">
                <a:solidFill>
                  <a:srgbClr val="005992"/>
                </a:solidFill>
                <a:latin typeface="Roboto" pitchFamily="2" charset="0"/>
                <a:ea typeface="Roboto" pitchFamily="2" charset="0"/>
              </a:rPr>
              <a:t>thuộc</a:t>
            </a:r>
            <a:r>
              <a:rPr lang="en-US" sz="1600" b="1" i="1" dirty="0">
                <a:solidFill>
                  <a:srgbClr val="005992"/>
                </a:solidFill>
                <a:latin typeface="Roboto" pitchFamily="2" charset="0"/>
                <a:ea typeface="Roboto" pitchFamily="2" charset="0"/>
              </a:rPr>
              <a:t> </a:t>
            </a:r>
            <a:r>
              <a:rPr lang="en-US" sz="1600" b="1" i="1" dirty="0" err="1">
                <a:solidFill>
                  <a:srgbClr val="005992"/>
                </a:solidFill>
                <a:latin typeface="Roboto" pitchFamily="2" charset="0"/>
                <a:ea typeface="Roboto" pitchFamily="2" charset="0"/>
              </a:rPr>
              <a:t>về</a:t>
            </a:r>
            <a:r>
              <a:rPr lang="en-US" sz="1600" b="1" i="1" dirty="0">
                <a:solidFill>
                  <a:srgbClr val="005992"/>
                </a:solidFill>
                <a:latin typeface="Roboto" pitchFamily="2" charset="0"/>
                <a:ea typeface="Roboto" pitchFamily="2" charset="0"/>
              </a:rPr>
              <a:t> </a:t>
            </a:r>
            <a:r>
              <a:rPr lang="en-US" sz="1600" b="1" i="1" dirty="0" err="1">
                <a:solidFill>
                  <a:srgbClr val="005992"/>
                </a:solidFill>
                <a:latin typeface="Roboto" pitchFamily="2" charset="0"/>
                <a:ea typeface="Roboto" pitchFamily="2" charset="0"/>
              </a:rPr>
              <a:t>Công</a:t>
            </a:r>
            <a:r>
              <a:rPr lang="en-US" sz="1600" b="1" i="1" dirty="0">
                <a:solidFill>
                  <a:srgbClr val="005992"/>
                </a:solidFill>
                <a:latin typeface="Roboto" pitchFamily="2" charset="0"/>
                <a:ea typeface="Roboto" pitchFamily="2" charset="0"/>
              </a:rPr>
              <a:t> ty </a:t>
            </a:r>
            <a:r>
              <a:rPr lang="en-US" sz="1600" b="1" i="1" dirty="0" err="1">
                <a:solidFill>
                  <a:srgbClr val="005992"/>
                </a:solidFill>
                <a:latin typeface="Roboto" pitchFamily="2" charset="0"/>
                <a:ea typeface="Roboto" pitchFamily="2" charset="0"/>
              </a:rPr>
              <a:t>chứng</a:t>
            </a:r>
            <a:r>
              <a:rPr lang="en-US" sz="1600" b="1" i="1" dirty="0">
                <a:solidFill>
                  <a:srgbClr val="005992"/>
                </a:solidFill>
                <a:latin typeface="Roboto" pitchFamily="2" charset="0"/>
                <a:ea typeface="Roboto" pitchFamily="2" charset="0"/>
              </a:rPr>
              <a:t> </a:t>
            </a:r>
            <a:r>
              <a:rPr lang="en-US" sz="1600" b="1" i="1" dirty="0" err="1">
                <a:solidFill>
                  <a:srgbClr val="005992"/>
                </a:solidFill>
                <a:latin typeface="Roboto" pitchFamily="2" charset="0"/>
                <a:ea typeface="Roboto" pitchFamily="2" charset="0"/>
              </a:rPr>
              <a:t>khoán</a:t>
            </a:r>
            <a:r>
              <a:rPr lang="en-US" sz="1600" b="1" i="1" dirty="0">
                <a:solidFill>
                  <a:srgbClr val="005992"/>
                </a:solidFill>
                <a:latin typeface="Roboto" pitchFamily="2" charset="0"/>
                <a:ea typeface="Roboto" pitchFamily="2" charset="0"/>
              </a:rPr>
              <a:t> </a:t>
            </a:r>
            <a:r>
              <a:rPr lang="en-US" sz="1600" b="1" i="1" dirty="0" err="1">
                <a:solidFill>
                  <a:srgbClr val="005992"/>
                </a:solidFill>
                <a:latin typeface="Roboto" pitchFamily="2" charset="0"/>
                <a:ea typeface="Roboto" pitchFamily="2" charset="0"/>
              </a:rPr>
              <a:t>Công</a:t>
            </a:r>
            <a:r>
              <a:rPr lang="en-US" sz="1600" b="1" i="1" dirty="0">
                <a:solidFill>
                  <a:srgbClr val="005992"/>
                </a:solidFill>
                <a:latin typeface="Roboto" pitchFamily="2" charset="0"/>
                <a:ea typeface="Roboto" pitchFamily="2" charset="0"/>
              </a:rPr>
              <a:t> </a:t>
            </a:r>
            <a:r>
              <a:rPr lang="en-US" sz="1600" b="1" i="1" dirty="0" err="1">
                <a:solidFill>
                  <a:srgbClr val="005992"/>
                </a:solidFill>
                <a:latin typeface="Roboto" pitchFamily="2" charset="0"/>
                <a:ea typeface="Roboto" pitchFamily="2" charset="0"/>
              </a:rPr>
              <a:t>thương</a:t>
            </a:r>
            <a:r>
              <a:rPr lang="en-US" sz="1600" b="1" i="1" dirty="0">
                <a:solidFill>
                  <a:srgbClr val="005992"/>
                </a:solidFill>
                <a:latin typeface="Roboto" pitchFamily="2" charset="0"/>
                <a:ea typeface="Roboto" pitchFamily="2" charset="0"/>
              </a:rPr>
              <a:t> – </a:t>
            </a:r>
            <a:r>
              <a:rPr lang="en-US" sz="1600" b="1" i="1" dirty="0" err="1">
                <a:solidFill>
                  <a:srgbClr val="005992"/>
                </a:solidFill>
                <a:latin typeface="Roboto" pitchFamily="2" charset="0"/>
                <a:ea typeface="Roboto" pitchFamily="2" charset="0"/>
              </a:rPr>
              <a:t>VietinBank</a:t>
            </a:r>
            <a:r>
              <a:rPr lang="en-US" sz="1600" b="1" i="1" dirty="0">
                <a:solidFill>
                  <a:srgbClr val="005992"/>
                </a:solidFill>
                <a:latin typeface="Roboto" pitchFamily="2" charset="0"/>
                <a:ea typeface="Roboto" pitchFamily="2" charset="0"/>
              </a:rPr>
              <a:t> Securities</a:t>
            </a:r>
            <a:endParaRPr lang="en-GB" sz="1600" b="1" i="1" dirty="0">
              <a:solidFill>
                <a:srgbClr val="005992"/>
              </a:solidFill>
              <a:latin typeface="Roboto" pitchFamily="2" charset="0"/>
              <a:ea typeface="Roboto" pitchFamily="2" charset="0"/>
            </a:endParaRPr>
          </a:p>
        </p:txBody>
      </p:sp>
      <p:sp>
        <p:nvSpPr>
          <p:cNvPr id="23" name="TextBox 22">
            <a:extLst>
              <a:ext uri="{FF2B5EF4-FFF2-40B4-BE49-F238E27FC236}">
                <a16:creationId xmlns:a16="http://schemas.microsoft.com/office/drawing/2014/main" id="{42CD3701-1FF3-E622-3E78-69C9C0E537A3}"/>
              </a:ext>
            </a:extLst>
          </p:cNvPr>
          <p:cNvSpPr txBox="1"/>
          <p:nvPr/>
        </p:nvSpPr>
        <p:spPr>
          <a:xfrm>
            <a:off x="8061364" y="170180"/>
            <a:ext cx="4117995" cy="553998"/>
          </a:xfrm>
          <a:prstGeom prst="rect">
            <a:avLst/>
          </a:prstGeom>
          <a:noFill/>
        </p:spPr>
        <p:txBody>
          <a:bodyPr wrap="square" rtlCol="0">
            <a:spAutoFit/>
          </a:bodyPr>
          <a:lstStyle/>
          <a:p>
            <a:r>
              <a:rPr lang="en-US" sz="3000" b="1" dirty="0">
                <a:solidFill>
                  <a:srgbClr val="005993"/>
                </a:solidFill>
                <a:latin typeface="Roboto" pitchFamily="2" charset="0"/>
                <a:ea typeface="Roboto" pitchFamily="2" charset="0"/>
                <a:cs typeface="Aldhabi" panose="020B0604020202020204" pitchFamily="2" charset="-78"/>
              </a:rPr>
              <a:t>THE</a:t>
            </a:r>
            <a:r>
              <a:rPr lang="en-US" sz="3000" b="1" dirty="0">
                <a:latin typeface="Roboto" pitchFamily="2" charset="0"/>
                <a:ea typeface="Roboto" pitchFamily="2" charset="0"/>
                <a:cs typeface="Aldhabi" panose="020B0604020202020204" pitchFamily="2" charset="-78"/>
              </a:rPr>
              <a:t> </a:t>
            </a:r>
            <a:r>
              <a:rPr lang="en-US" sz="3000" b="1" dirty="0">
                <a:solidFill>
                  <a:srgbClr val="D71149"/>
                </a:solidFill>
                <a:latin typeface="Roboto" pitchFamily="2" charset="0"/>
                <a:ea typeface="Roboto" pitchFamily="2" charset="0"/>
                <a:cs typeface="Aldhabi" panose="020B0604020202020204" pitchFamily="2" charset="-78"/>
              </a:rPr>
              <a:t>MORNING</a:t>
            </a:r>
            <a:r>
              <a:rPr lang="en-US" sz="3000" b="1" dirty="0">
                <a:latin typeface="Roboto" pitchFamily="2" charset="0"/>
                <a:ea typeface="Roboto" pitchFamily="2" charset="0"/>
                <a:cs typeface="Aldhabi" panose="020B0604020202020204" pitchFamily="2" charset="-78"/>
              </a:rPr>
              <a:t> </a:t>
            </a:r>
            <a:r>
              <a:rPr lang="en-US" sz="3000" b="1" dirty="0">
                <a:solidFill>
                  <a:srgbClr val="005992"/>
                </a:solidFill>
                <a:latin typeface="Roboto" pitchFamily="2" charset="0"/>
                <a:ea typeface="Roboto" pitchFamily="2" charset="0"/>
                <a:cs typeface="Aldhabi" panose="020B0604020202020204" pitchFamily="2" charset="-78"/>
              </a:rPr>
              <a:t>NEWS</a:t>
            </a:r>
            <a:endParaRPr lang="en-GB" sz="3000" b="1" dirty="0">
              <a:solidFill>
                <a:srgbClr val="005992"/>
              </a:solidFill>
              <a:latin typeface="Roboto" pitchFamily="2" charset="0"/>
              <a:ea typeface="Roboto" pitchFamily="2" charset="0"/>
              <a:cs typeface="Aldhabi" panose="020B0604020202020204" pitchFamily="2" charset="-78"/>
            </a:endParaRPr>
          </a:p>
        </p:txBody>
      </p:sp>
      <p:pic>
        <p:nvPicPr>
          <p:cNvPr id="16" name="Picture 15">
            <a:extLst>
              <a:ext uri="{FF2B5EF4-FFF2-40B4-BE49-F238E27FC236}">
                <a16:creationId xmlns:a16="http://schemas.microsoft.com/office/drawing/2014/main" id="{6CEF08E6-ECC8-EA79-08B9-499CB983FA91}"/>
              </a:ext>
            </a:extLst>
          </p:cNvPr>
          <p:cNvPicPr>
            <a:picLocks noChangeAspect="1"/>
          </p:cNvPicPr>
          <p:nvPr/>
        </p:nvPicPr>
        <p:blipFill>
          <a:blip r:embed="rId4"/>
          <a:stretch>
            <a:fillRect/>
          </a:stretch>
        </p:blipFill>
        <p:spPr>
          <a:xfrm>
            <a:off x="30979" y="-77757"/>
            <a:ext cx="2333951" cy="990738"/>
          </a:xfrm>
          <a:prstGeom prst="rect">
            <a:avLst/>
          </a:prstGeom>
        </p:spPr>
      </p:pic>
    </p:spTree>
    <p:extLst>
      <p:ext uri="{BB962C8B-B14F-4D97-AF65-F5344CB8AC3E}">
        <p14:creationId xmlns:p14="http://schemas.microsoft.com/office/powerpoint/2010/main" val="3447949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AF1BF09D-22B7-1883-447A-2B4408F7824C}"/>
              </a:ext>
            </a:extLst>
          </p:cNvPr>
          <p:cNvGraphicFramePr>
            <a:graphicFrameLocks noGrp="1"/>
          </p:cNvGraphicFramePr>
          <p:nvPr>
            <p:extLst>
              <p:ext uri="{D42A27DB-BD31-4B8C-83A1-F6EECF244321}">
                <p14:modId xmlns:p14="http://schemas.microsoft.com/office/powerpoint/2010/main" val="991529462"/>
              </p:ext>
            </p:extLst>
          </p:nvPr>
        </p:nvGraphicFramePr>
        <p:xfrm>
          <a:off x="2261392" y="728730"/>
          <a:ext cx="8513806" cy="5850395"/>
        </p:xfrm>
        <a:graphic>
          <a:graphicData uri="http://schemas.openxmlformats.org/drawingml/2006/table">
            <a:tbl>
              <a:tblPr firstRow="1" bandRow="1">
                <a:tableStyleId>{5C22544A-7EE6-4342-B048-85BDC9FD1C3A}</a:tableStyleId>
              </a:tblPr>
              <a:tblGrid>
                <a:gridCol w="1152907">
                  <a:extLst>
                    <a:ext uri="{9D8B030D-6E8A-4147-A177-3AD203B41FA5}">
                      <a16:colId xmlns:a16="http://schemas.microsoft.com/office/drawing/2014/main" val="3320433411"/>
                    </a:ext>
                  </a:extLst>
                </a:gridCol>
                <a:gridCol w="1246157">
                  <a:extLst>
                    <a:ext uri="{9D8B030D-6E8A-4147-A177-3AD203B41FA5}">
                      <a16:colId xmlns:a16="http://schemas.microsoft.com/office/drawing/2014/main" val="955729731"/>
                    </a:ext>
                  </a:extLst>
                </a:gridCol>
                <a:gridCol w="1068135">
                  <a:extLst>
                    <a:ext uri="{9D8B030D-6E8A-4147-A177-3AD203B41FA5}">
                      <a16:colId xmlns:a16="http://schemas.microsoft.com/office/drawing/2014/main" val="2893088499"/>
                    </a:ext>
                  </a:extLst>
                </a:gridCol>
                <a:gridCol w="796863">
                  <a:extLst>
                    <a:ext uri="{9D8B030D-6E8A-4147-A177-3AD203B41FA5}">
                      <a16:colId xmlns:a16="http://schemas.microsoft.com/office/drawing/2014/main" val="4105795596"/>
                    </a:ext>
                  </a:extLst>
                </a:gridCol>
                <a:gridCol w="755177">
                  <a:extLst>
                    <a:ext uri="{9D8B030D-6E8A-4147-A177-3AD203B41FA5}">
                      <a16:colId xmlns:a16="http://schemas.microsoft.com/office/drawing/2014/main" val="2107241988"/>
                    </a:ext>
                  </a:extLst>
                </a:gridCol>
                <a:gridCol w="763610">
                  <a:extLst>
                    <a:ext uri="{9D8B030D-6E8A-4147-A177-3AD203B41FA5}">
                      <a16:colId xmlns:a16="http://schemas.microsoft.com/office/drawing/2014/main" val="385671004"/>
                    </a:ext>
                  </a:extLst>
                </a:gridCol>
                <a:gridCol w="1375833">
                  <a:extLst>
                    <a:ext uri="{9D8B030D-6E8A-4147-A177-3AD203B41FA5}">
                      <a16:colId xmlns:a16="http://schemas.microsoft.com/office/drawing/2014/main" val="4211278323"/>
                    </a:ext>
                  </a:extLst>
                </a:gridCol>
                <a:gridCol w="1355124">
                  <a:extLst>
                    <a:ext uri="{9D8B030D-6E8A-4147-A177-3AD203B41FA5}">
                      <a16:colId xmlns:a16="http://schemas.microsoft.com/office/drawing/2014/main" val="4272816578"/>
                    </a:ext>
                  </a:extLst>
                </a:gridCol>
              </a:tblGrid>
              <a:tr h="667964">
                <a:tc>
                  <a:txBody>
                    <a:bodyPr/>
                    <a:lstStyle/>
                    <a:p>
                      <a:pPr algn="ctr" fontAlgn="ctr"/>
                      <a:r>
                        <a:rPr lang="en-GB" sz="1400" b="1" i="0" u="none" strike="noStrike" dirty="0" err="1">
                          <a:solidFill>
                            <a:srgbClr val="FFFFFF"/>
                          </a:solidFill>
                          <a:effectLst/>
                          <a:latin typeface="Roboto" pitchFamily="2" charset="0"/>
                        </a:rPr>
                        <a:t>Mặt</a:t>
                      </a:r>
                      <a:r>
                        <a:rPr lang="en-GB" sz="1400" b="1" i="0" u="none" strike="noStrike" dirty="0">
                          <a:solidFill>
                            <a:srgbClr val="FFFFFF"/>
                          </a:solidFill>
                          <a:effectLst/>
                          <a:latin typeface="Roboto" pitchFamily="2" charset="0"/>
                        </a:rPr>
                        <a:t> </a:t>
                      </a:r>
                      <a:r>
                        <a:rPr lang="en-GB" sz="1400" b="1" i="0" u="none" strike="noStrike" dirty="0" err="1">
                          <a:solidFill>
                            <a:srgbClr val="FFFFFF"/>
                          </a:solidFill>
                          <a:effectLst/>
                          <a:latin typeface="Roboto" pitchFamily="2" charset="0"/>
                        </a:rPr>
                        <a:t>hàng</a:t>
                      </a:r>
                      <a:r>
                        <a:rPr lang="en-GB" sz="1400" b="1" i="0" u="none" strike="noStrike" dirty="0">
                          <a:solidFill>
                            <a:srgbClr val="FFFFFF"/>
                          </a:solidFill>
                          <a:effectLst/>
                          <a:latin typeface="Roboto" pitchFamily="2" charset="0"/>
                        </a:rPr>
                        <a:t> </a:t>
                      </a:r>
                    </a:p>
                  </a:txBody>
                  <a:tcPr marL="7620" marR="7620" marT="7620" marB="0" anchor="ctr">
                    <a:solidFill>
                      <a:srgbClr val="005992"/>
                    </a:solidFill>
                  </a:tcPr>
                </a:tc>
                <a:tc>
                  <a:txBody>
                    <a:bodyPr/>
                    <a:lstStyle/>
                    <a:p>
                      <a:pPr algn="ctr" fontAlgn="ctr"/>
                      <a:r>
                        <a:rPr lang="vi-VN" sz="1400" b="1" i="0" u="none" strike="noStrike" dirty="0">
                          <a:solidFill>
                            <a:srgbClr val="FFFFFF"/>
                          </a:solidFill>
                          <a:effectLst/>
                          <a:latin typeface="Roboto" pitchFamily="2" charset="0"/>
                        </a:rPr>
                        <a:t>Đơn vị</a:t>
                      </a:r>
                    </a:p>
                  </a:txBody>
                  <a:tcPr marL="7620" marR="7620" marT="7620" marB="0" anchor="ctr">
                    <a:solidFill>
                      <a:srgbClr val="005992"/>
                    </a:solidFill>
                  </a:tcPr>
                </a:tc>
                <a:tc>
                  <a:txBody>
                    <a:bodyPr/>
                    <a:lstStyle/>
                    <a:p>
                      <a:pPr algn="ctr" fontAlgn="ctr"/>
                      <a:r>
                        <a:rPr lang="en-US" sz="1400" b="1" i="0" u="none" strike="noStrike">
                          <a:solidFill>
                            <a:srgbClr val="FFFFFF"/>
                          </a:solidFill>
                          <a:effectLst/>
                          <a:latin typeface="Roboto" pitchFamily="2" charset="0"/>
                        </a:rPr>
                        <a:t>23</a:t>
                      </a:r>
                      <a:r>
                        <a:rPr lang="en-GB" sz="1400" b="1" i="0" u="none" strike="noStrike">
                          <a:solidFill>
                            <a:srgbClr val="FFFFFF"/>
                          </a:solidFill>
                          <a:effectLst/>
                          <a:latin typeface="Roboto" pitchFamily="2" charset="0"/>
                        </a:rPr>
                        <a:t>/</a:t>
                      </a:r>
                      <a:r>
                        <a:rPr lang="en-US" sz="1400" b="1" i="0" u="none" strike="noStrike">
                          <a:solidFill>
                            <a:srgbClr val="FFFFFF"/>
                          </a:solidFill>
                          <a:effectLst/>
                          <a:latin typeface="Roboto" pitchFamily="2" charset="0"/>
                        </a:rPr>
                        <a:t>09</a:t>
                      </a:r>
                      <a:r>
                        <a:rPr lang="en-GB" sz="1400" b="1" i="0" u="none" strike="noStrike">
                          <a:solidFill>
                            <a:srgbClr val="FFFFFF"/>
                          </a:solidFill>
                          <a:effectLst/>
                          <a:latin typeface="Roboto" pitchFamily="2" charset="0"/>
                        </a:rPr>
                        <a:t>/2025</a:t>
                      </a:r>
                      <a:endParaRPr lang="en-GB" sz="1400" b="1" i="0" u="none" strike="noStrike" dirty="0">
                        <a:solidFill>
                          <a:srgbClr val="FFFFFF"/>
                        </a:solidFill>
                        <a:effectLst/>
                        <a:latin typeface="Roboto" pitchFamily="2" charset="0"/>
                      </a:endParaRPr>
                    </a:p>
                  </a:txBody>
                  <a:tcPr marL="7620" marR="7620" marT="7620" marB="0" anchor="ctr">
                    <a:solidFill>
                      <a:srgbClr val="005992"/>
                    </a:solidFill>
                  </a:tcPr>
                </a:tc>
                <a:tc>
                  <a:txBody>
                    <a:bodyPr/>
                    <a:lstStyle/>
                    <a:p>
                      <a:pPr algn="ctr" fontAlgn="ctr"/>
                      <a:r>
                        <a:rPr lang="en-GB" sz="1400" b="1" i="0" u="none" strike="noStrike" dirty="0">
                          <a:solidFill>
                            <a:srgbClr val="FFFFFF"/>
                          </a:solidFill>
                          <a:effectLst/>
                          <a:latin typeface="Roboto" pitchFamily="2" charset="0"/>
                        </a:rPr>
                        <a:t>%</a:t>
                      </a:r>
                      <a:r>
                        <a:rPr lang="en-GB" sz="1400" b="1" i="0" u="none" strike="noStrike" dirty="0" err="1">
                          <a:solidFill>
                            <a:srgbClr val="FFFFFF"/>
                          </a:solidFill>
                          <a:effectLst/>
                          <a:latin typeface="Roboto" pitchFamily="2" charset="0"/>
                        </a:rPr>
                        <a:t>Ngày</a:t>
                      </a:r>
                      <a:endParaRPr lang="en-GB" sz="1400" b="1" i="0" u="none" strike="noStrike" dirty="0">
                        <a:solidFill>
                          <a:srgbClr val="FFFFFF"/>
                        </a:solidFill>
                        <a:effectLst/>
                        <a:latin typeface="Roboto" pitchFamily="2" charset="0"/>
                      </a:endParaRPr>
                    </a:p>
                  </a:txBody>
                  <a:tcPr marL="7620" marR="7620" marT="7620" marB="0" anchor="ctr">
                    <a:solidFill>
                      <a:srgbClr val="005992"/>
                    </a:solidFill>
                  </a:tcPr>
                </a:tc>
                <a:tc>
                  <a:txBody>
                    <a:bodyPr/>
                    <a:lstStyle/>
                    <a:p>
                      <a:pPr algn="ctr" fontAlgn="ctr"/>
                      <a:r>
                        <a:rPr lang="en-GB" sz="1400" b="1" i="0" u="none" strike="noStrike" dirty="0">
                          <a:solidFill>
                            <a:srgbClr val="FFFFFF"/>
                          </a:solidFill>
                          <a:effectLst/>
                          <a:latin typeface="Roboto" pitchFamily="2" charset="0"/>
                        </a:rPr>
                        <a:t>% 5 </a:t>
                      </a:r>
                      <a:r>
                        <a:rPr lang="en-GB" sz="1400" b="1" i="0" u="none" strike="noStrike" dirty="0" err="1">
                          <a:solidFill>
                            <a:srgbClr val="FFFFFF"/>
                          </a:solidFill>
                          <a:effectLst/>
                          <a:latin typeface="Roboto" pitchFamily="2" charset="0"/>
                        </a:rPr>
                        <a:t>ngày</a:t>
                      </a:r>
                      <a:endParaRPr lang="en-GB" sz="1400" b="1" i="0" u="none" strike="noStrike" dirty="0">
                        <a:solidFill>
                          <a:srgbClr val="FFFFFF"/>
                        </a:solidFill>
                        <a:effectLst/>
                        <a:latin typeface="Roboto" pitchFamily="2" charset="0"/>
                      </a:endParaRPr>
                    </a:p>
                  </a:txBody>
                  <a:tcPr marL="7620" marR="7620" marT="7620" marB="0" anchor="ctr">
                    <a:solidFill>
                      <a:srgbClr val="005992"/>
                    </a:solidFill>
                  </a:tcPr>
                </a:tc>
                <a:tc>
                  <a:txBody>
                    <a:bodyPr/>
                    <a:lstStyle/>
                    <a:p>
                      <a:pPr algn="ctr" fontAlgn="ctr"/>
                      <a:r>
                        <a:rPr lang="en-GB" sz="1400" b="1" i="0" u="none" strike="noStrike" dirty="0">
                          <a:solidFill>
                            <a:srgbClr val="FFFFFF"/>
                          </a:solidFill>
                          <a:effectLst/>
                          <a:latin typeface="Roboto" pitchFamily="2" charset="0"/>
                        </a:rPr>
                        <a:t>%</a:t>
                      </a:r>
                      <a:r>
                        <a:rPr lang="en-GB" sz="1400" b="1" i="0" u="none" strike="noStrike" dirty="0" err="1">
                          <a:solidFill>
                            <a:srgbClr val="FFFFFF"/>
                          </a:solidFill>
                          <a:effectLst/>
                          <a:latin typeface="Roboto" pitchFamily="2" charset="0"/>
                        </a:rPr>
                        <a:t>Tháng</a:t>
                      </a:r>
                      <a:endParaRPr lang="en-GB" sz="1400" b="1" i="0" u="none" strike="noStrike" dirty="0">
                        <a:solidFill>
                          <a:srgbClr val="FFFFFF"/>
                        </a:solidFill>
                        <a:effectLst/>
                        <a:latin typeface="Roboto" pitchFamily="2" charset="0"/>
                      </a:endParaRPr>
                    </a:p>
                  </a:txBody>
                  <a:tcPr marL="7620" marR="7620" marT="7620" marB="0" anchor="ctr">
                    <a:solidFill>
                      <a:srgbClr val="005992"/>
                    </a:solidFill>
                  </a:tcPr>
                </a:tc>
                <a:tc>
                  <a:txBody>
                    <a:bodyPr/>
                    <a:lstStyle/>
                    <a:p>
                      <a:pPr algn="ctr" fontAlgn="ctr"/>
                      <a:r>
                        <a:rPr lang="en-GB" sz="1400" b="1" i="0" u="none" strike="noStrike">
                          <a:solidFill>
                            <a:srgbClr val="FFFFFF"/>
                          </a:solidFill>
                          <a:effectLst/>
                          <a:latin typeface="Roboto" pitchFamily="2" charset="0"/>
                        </a:rPr>
                        <a:t>CP liên quan </a:t>
                      </a:r>
                    </a:p>
                    <a:p>
                      <a:pPr algn="ctr" fontAlgn="ctr"/>
                      <a:r>
                        <a:rPr lang="en-GB" sz="1400" b="1" i="0" u="none" strike="noStrike">
                          <a:solidFill>
                            <a:srgbClr val="FFFFFF"/>
                          </a:solidFill>
                          <a:effectLst/>
                          <a:latin typeface="Roboto" pitchFamily="2" charset="0"/>
                        </a:rPr>
                        <a:t>đầu vào</a:t>
                      </a:r>
                      <a:endParaRPr lang="en-GB" sz="1400" b="1" i="0" u="none" strike="noStrike" dirty="0">
                        <a:solidFill>
                          <a:srgbClr val="FFFFFF"/>
                        </a:solidFill>
                        <a:effectLst/>
                        <a:latin typeface="Roboto" pitchFamily="2" charset="0"/>
                      </a:endParaRPr>
                    </a:p>
                  </a:txBody>
                  <a:tcPr marL="7620" marR="7620" marT="7620" marB="0" anchor="ctr">
                    <a:solidFill>
                      <a:srgbClr val="00599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sz="1400" b="1" i="0" u="none" strike="noStrike">
                          <a:solidFill>
                            <a:srgbClr val="FFFFFF"/>
                          </a:solidFill>
                          <a:effectLst/>
                          <a:latin typeface="Roboto" pitchFamily="2" charset="0"/>
                        </a:rPr>
                        <a:t>CP liên quan </a:t>
                      </a:r>
                    </a:p>
                    <a:p>
                      <a:pPr marL="0" marR="0" lvl="0" indent="0" algn="ctr" defTabSz="914400" rtl="0" eaLnBrk="1" fontAlgn="ctr" latinLnBrk="0" hangingPunct="1">
                        <a:lnSpc>
                          <a:spcPct val="100000"/>
                        </a:lnSpc>
                        <a:spcBef>
                          <a:spcPts val="0"/>
                        </a:spcBef>
                        <a:spcAft>
                          <a:spcPts val="0"/>
                        </a:spcAft>
                        <a:buClrTx/>
                        <a:buSzTx/>
                        <a:buFontTx/>
                        <a:buNone/>
                        <a:tabLst/>
                        <a:defRPr/>
                      </a:pPr>
                      <a:r>
                        <a:rPr lang="en-GB" sz="1400" b="1" i="0" u="none" strike="noStrike">
                          <a:solidFill>
                            <a:srgbClr val="FFFFFF"/>
                          </a:solidFill>
                          <a:effectLst/>
                          <a:latin typeface="Roboto" pitchFamily="2" charset="0"/>
                        </a:rPr>
                        <a:t>đầu ra</a:t>
                      </a:r>
                    </a:p>
                  </a:txBody>
                  <a:tcPr marL="7620" marR="7620" marT="7620" marB="0" anchor="ctr">
                    <a:solidFill>
                      <a:srgbClr val="005992"/>
                    </a:solidFill>
                  </a:tcPr>
                </a:tc>
                <a:extLst>
                  <a:ext uri="{0D108BD9-81ED-4DB2-BD59-A6C34878D82A}">
                    <a16:rowId xmlns:a16="http://schemas.microsoft.com/office/drawing/2014/main" val="2945993740"/>
                  </a:ext>
                </a:extLst>
              </a:tr>
              <a:tr h="356755">
                <a:tc>
                  <a:txBody>
                    <a:bodyPr/>
                    <a:lstStyle/>
                    <a:p>
                      <a:pPr algn="ctr" fontAlgn="b"/>
                      <a:r>
                        <a:rPr lang="en-US" sz="1400" b="0" i="0" u="none" strike="noStrike" dirty="0">
                          <a:solidFill>
                            <a:srgbClr val="005993"/>
                          </a:solidFill>
                          <a:effectLst/>
                          <a:latin typeface="Roboto" panose="02000000000000000000" pitchFamily="2" charset="0"/>
                          <a:ea typeface="Roboto" panose="02000000000000000000" pitchFamily="2" charset="0"/>
                          <a:cs typeface="Roboto" panose="02000000000000000000" pitchFamily="2" charset="0"/>
                        </a:rPr>
                        <a:t>Oil </a:t>
                      </a:r>
                      <a:r>
                        <a:rPr lang="en-US" sz="1400" b="0" i="0" u="none" strike="noStrike" dirty="0" err="1">
                          <a:solidFill>
                            <a:srgbClr val="005993"/>
                          </a:solidFill>
                          <a:effectLst/>
                          <a:latin typeface="Roboto" panose="02000000000000000000" pitchFamily="2" charset="0"/>
                          <a:ea typeface="Roboto" panose="02000000000000000000" pitchFamily="2" charset="0"/>
                          <a:cs typeface="Roboto" panose="02000000000000000000" pitchFamily="2" charset="0"/>
                        </a:rPr>
                        <a:t>WTI</a:t>
                      </a:r>
                      <a:endParaRPr lang="en-US" sz="1400" b="0" i="0" u="none" strike="noStrike" dirty="0">
                        <a:solidFill>
                          <a:srgbClr val="005993"/>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USD/bbl.</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63,41</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1,23%</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0,11%</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-10,94%</a:t>
                      </a:r>
                    </a:p>
                  </a:txBody>
                  <a:tcPr marL="7620" marR="7620" marT="7620" marB="0" anchor="ctr"/>
                </a:tc>
                <a:tc>
                  <a:txBody>
                    <a:bodyPr/>
                    <a:lstStyle/>
                    <a:p>
                      <a:pPr algn="ctr" fontAlgn="b"/>
                      <a:r>
                        <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PVT</a:t>
                      </a:r>
                    </a:p>
                  </a:txBody>
                  <a:tcPr marL="9525" marR="9525" marT="9525" marB="0" anchor="ctr"/>
                </a:tc>
                <a:tc>
                  <a:txBody>
                    <a:bodyPr/>
                    <a:lstStyle/>
                    <a:p>
                      <a:pPr algn="ctr" fontAlgn="b"/>
                      <a:r>
                        <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GAS, BSR</a:t>
                      </a:r>
                    </a:p>
                  </a:txBody>
                  <a:tcPr marL="9525" marR="9525" marT="9525" marB="0" anchor="ctr"/>
                </a:tc>
                <a:extLst>
                  <a:ext uri="{0D108BD9-81ED-4DB2-BD59-A6C34878D82A}">
                    <a16:rowId xmlns:a16="http://schemas.microsoft.com/office/drawing/2014/main" val="525734850"/>
                  </a:ext>
                </a:extLst>
              </a:tr>
              <a:tr h="356755">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Oil Brent</a:t>
                      </a:r>
                    </a:p>
                  </a:txBody>
                  <a:tcPr marL="6350" marR="6350" marT="6350" marB="0" anchor="ctr"/>
                </a:tc>
                <a:tc>
                  <a:txBody>
                    <a:bodyPr/>
                    <a:lstStyle/>
                    <a:p>
                      <a:pPr algn="ctr" fontAlgn="b"/>
                      <a:r>
                        <a:rPr lang="en-US" sz="1400" b="0" i="0" u="none" strike="noStrike" dirty="0">
                          <a:solidFill>
                            <a:srgbClr val="005993"/>
                          </a:solidFill>
                          <a:effectLst/>
                          <a:latin typeface="Roboto" panose="02000000000000000000" pitchFamily="2" charset="0"/>
                          <a:ea typeface="Roboto" panose="02000000000000000000" pitchFamily="2" charset="0"/>
                          <a:cs typeface="Roboto" panose="02000000000000000000" pitchFamily="2" charset="0"/>
                        </a:rPr>
                        <a:t>USD/bbl.</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67,63</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1,59%</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0,31%</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-9,62%</a:t>
                      </a:r>
                    </a:p>
                  </a:txBody>
                  <a:tcPr marL="7620" marR="7620" marT="7620" marB="0" anchor="ctr"/>
                </a:tc>
                <a:tc>
                  <a:txBody>
                    <a:bodyPr/>
                    <a:lstStyle/>
                    <a:p>
                      <a:pPr algn="ctr" fontAlgn="b"/>
                      <a:r>
                        <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PVT</a:t>
                      </a:r>
                    </a:p>
                  </a:txBody>
                  <a:tcPr marL="9525" marR="9525" marT="9525" marB="0" anchor="ctr"/>
                </a:tc>
                <a:tc>
                  <a:txBody>
                    <a:bodyPr/>
                    <a:lstStyle/>
                    <a:p>
                      <a:pPr algn="ctr" fontAlgn="b"/>
                      <a:r>
                        <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GAS, BSR</a:t>
                      </a:r>
                    </a:p>
                  </a:txBody>
                  <a:tcPr marL="9525" marR="9525" marT="9525" marB="0" anchor="ctr"/>
                </a:tc>
                <a:extLst>
                  <a:ext uri="{0D108BD9-81ED-4DB2-BD59-A6C34878D82A}">
                    <a16:rowId xmlns:a16="http://schemas.microsoft.com/office/drawing/2014/main" val="3907611036"/>
                  </a:ext>
                </a:extLst>
              </a:tr>
              <a:tr h="291423">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Thép thanh</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CNY/MT</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3163</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-0,75%</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-1,53%</a:t>
                      </a:r>
                    </a:p>
                  </a:txBody>
                  <a:tcPr marL="7620" marR="7620" marT="7620" marB="0" anchor="ctr"/>
                </a:tc>
                <a:tc>
                  <a:txBody>
                    <a:bodyPr/>
                    <a:lstStyle/>
                    <a:p>
                      <a:pPr algn="ctr" fontAlgn="b">
                        <a:buNone/>
                      </a:pPr>
                      <a:endParaRPr lang="en-AU" sz="1400" b="0" i="0" u="none" strike="noStrike">
                        <a:solidFill>
                          <a:srgbClr val="000000"/>
                        </a:solidFill>
                        <a:effectLst/>
                        <a:latin typeface="Roboto" panose="02000000000000000000" pitchFamily="2" charset="0"/>
                        <a:ea typeface="Roboto" panose="02000000000000000000" pitchFamily="2" charset="0"/>
                        <a:cs typeface="Roboto" panose="02000000000000000000" pitchFamily="2" charset="0"/>
                      </a:endParaRPr>
                    </a:p>
                  </a:txBody>
                  <a:tcPr marL="7620" marR="7620" marT="7620"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r>
                        <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HPG</a:t>
                      </a:r>
                    </a:p>
                  </a:txBody>
                  <a:tcPr marL="9525" marR="9525" marT="9525" marB="0" anchor="ctr"/>
                </a:tc>
                <a:extLst>
                  <a:ext uri="{0D108BD9-81ED-4DB2-BD59-A6C34878D82A}">
                    <a16:rowId xmlns:a16="http://schemas.microsoft.com/office/drawing/2014/main" val="2788966594"/>
                  </a:ext>
                </a:extLst>
              </a:tr>
              <a:tr h="259830">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Nhôm</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USD/MT</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2637,24</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-0,30%</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0,44%</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5,91%</a:t>
                      </a:r>
                    </a:p>
                  </a:txBody>
                  <a:tcPr marL="7620" marR="7620" marT="7620" marB="0" anchor="ctr"/>
                </a:tc>
                <a:tc>
                  <a:txBody>
                    <a:bodyPr/>
                    <a:lstStyle/>
                    <a:p>
                      <a:pPr algn="ctr" fontAlgn="b"/>
                      <a:endPar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endPar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extLst>
                  <a:ext uri="{0D108BD9-81ED-4DB2-BD59-A6C34878D82A}">
                    <a16:rowId xmlns:a16="http://schemas.microsoft.com/office/drawing/2014/main" val="678449504"/>
                  </a:ext>
                </a:extLst>
              </a:tr>
              <a:tr h="705724">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Đồng</a:t>
                      </a:r>
                    </a:p>
                  </a:txBody>
                  <a:tcPr marL="6350" marR="6350" marT="6350" marB="0" anchor="ctr"/>
                </a:tc>
                <a:tc>
                  <a:txBody>
                    <a:bodyPr/>
                    <a:lstStyle/>
                    <a:p>
                      <a:pPr algn="ctr" fontAlgn="b"/>
                      <a:r>
                        <a:rPr lang="en-US" sz="1400" b="0" i="0" u="none" strike="noStrike" dirty="0" err="1">
                          <a:solidFill>
                            <a:srgbClr val="005993"/>
                          </a:solidFill>
                          <a:effectLst/>
                          <a:latin typeface="Roboto" panose="02000000000000000000" pitchFamily="2" charset="0"/>
                          <a:ea typeface="Roboto" panose="02000000000000000000" pitchFamily="2" charset="0"/>
                          <a:cs typeface="Roboto" panose="02000000000000000000" pitchFamily="2" charset="0"/>
                        </a:rPr>
                        <a:t>USd</a:t>
                      </a:r>
                      <a:r>
                        <a:rPr lang="en-US" sz="1400" b="0" i="0" u="none" strike="noStrike" dirty="0">
                          <a:solidFill>
                            <a:srgbClr val="005993"/>
                          </a:solidFill>
                          <a:effectLst/>
                          <a:latin typeface="Roboto" panose="02000000000000000000" pitchFamily="2" charset="0"/>
                          <a:ea typeface="Roboto" panose="02000000000000000000" pitchFamily="2" charset="0"/>
                          <a:cs typeface="Roboto" panose="02000000000000000000" pitchFamily="2" charset="0"/>
                        </a:rPr>
                        <a:t>/lb.</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464,4</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0,26%</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2,47%</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0,97%</a:t>
                      </a:r>
                    </a:p>
                  </a:txBody>
                  <a:tcPr marL="7620" marR="7620" marT="7620" marB="0" anchor="ctr"/>
                </a:tc>
                <a:tc>
                  <a:txBody>
                    <a:bodyPr/>
                    <a:lstStyle/>
                    <a:p>
                      <a:pPr algn="ctr" fontAlgn="b"/>
                      <a:r>
                        <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CAV, SAM, </a:t>
                      </a:r>
                      <a:r>
                        <a:rPr lang="en-US" sz="1400" b="0" i="0" u="none" strike="noStrike" dirty="0" err="1">
                          <a:solidFill>
                            <a:srgbClr val="005992"/>
                          </a:solidFill>
                          <a:effectLst/>
                          <a:latin typeface="Roboto" panose="02000000000000000000" pitchFamily="2" charset="0"/>
                          <a:ea typeface="Roboto" panose="02000000000000000000" pitchFamily="2" charset="0"/>
                          <a:cs typeface="Roboto" panose="02000000000000000000" pitchFamily="2" charset="0"/>
                        </a:rPr>
                        <a:t>TGP</a:t>
                      </a:r>
                      <a:r>
                        <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 VTH</a:t>
                      </a:r>
                    </a:p>
                  </a:txBody>
                  <a:tcPr marL="9525" marR="9525" marT="9525" marB="0" anchor="ctr"/>
                </a:tc>
                <a:tc>
                  <a:txBody>
                    <a:bodyPr/>
                    <a:lstStyle/>
                    <a:p>
                      <a:pPr algn="ctr" fontAlgn="b"/>
                      <a:r>
                        <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MSN, ACM, BGM</a:t>
                      </a:r>
                    </a:p>
                  </a:txBody>
                  <a:tcPr marL="9525" marR="9525" marT="9525" marB="0" anchor="ctr"/>
                </a:tc>
                <a:extLst>
                  <a:ext uri="{0D108BD9-81ED-4DB2-BD59-A6C34878D82A}">
                    <a16:rowId xmlns:a16="http://schemas.microsoft.com/office/drawing/2014/main" val="2904715734"/>
                  </a:ext>
                </a:extLst>
              </a:tr>
              <a:tr h="229858">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Than </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USD/MT</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103,6</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-0,29%</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-6,92%</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-25,73%</a:t>
                      </a:r>
                    </a:p>
                  </a:txBody>
                  <a:tcPr marL="7620" marR="7620" marT="7620"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endPar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extLst>
                  <a:ext uri="{0D108BD9-81ED-4DB2-BD59-A6C34878D82A}">
                    <a16:rowId xmlns:a16="http://schemas.microsoft.com/office/drawing/2014/main" val="2252547985"/>
                  </a:ext>
                </a:extLst>
              </a:tr>
              <a:tr h="651052">
                <a:tc>
                  <a:txBody>
                    <a:bodyPr/>
                    <a:lstStyle/>
                    <a:p>
                      <a:pPr algn="ctr" fontAlgn="b"/>
                      <a:r>
                        <a:rPr lang="vi-VN"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Đường</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USd/lb.</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16,15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1,51%</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-5,83%</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-18,39%</a:t>
                      </a:r>
                    </a:p>
                  </a:txBody>
                  <a:tcPr marL="7620" marR="7620" marT="7620" marB="0" anchor="ctr"/>
                </a:tc>
                <a:tc>
                  <a:txBody>
                    <a:bodyPr/>
                    <a:lstStyle/>
                    <a:p>
                      <a:pPr algn="ctr" fontAlgn="b"/>
                      <a:r>
                        <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VNM, GTN, QNS</a:t>
                      </a:r>
                    </a:p>
                  </a:txBody>
                  <a:tcPr marL="9525" marR="9525" marT="9525" marB="0" anchor="ctr"/>
                </a:tc>
                <a:tc>
                  <a:txBody>
                    <a:bodyPr/>
                    <a:lstStyle/>
                    <a:p>
                      <a:pPr algn="ctr" fontAlgn="b"/>
                      <a:r>
                        <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SBT, LSS, SLS, QNS</a:t>
                      </a:r>
                    </a:p>
                  </a:txBody>
                  <a:tcPr marL="9525" marR="9525" marT="9525" marB="0" anchor="ctr"/>
                </a:tc>
                <a:extLst>
                  <a:ext uri="{0D108BD9-81ED-4DB2-BD59-A6C34878D82A}">
                    <a16:rowId xmlns:a16="http://schemas.microsoft.com/office/drawing/2014/main" val="459345697"/>
                  </a:ext>
                </a:extLst>
              </a:tr>
              <a:tr h="249403">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Ngô</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USd/bu.</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426,25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1,07%</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9,72%</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3,46%</a:t>
                      </a:r>
                    </a:p>
                  </a:txBody>
                  <a:tcPr marL="7620" marR="7620" marT="7620" marB="0" anchor="ctr"/>
                </a:tc>
                <a:tc>
                  <a:txBody>
                    <a:bodyPr/>
                    <a:lstStyle/>
                    <a:p>
                      <a:pPr algn="ctr" fontAlgn="b"/>
                      <a:endPar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endPar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extLst>
                  <a:ext uri="{0D108BD9-81ED-4DB2-BD59-A6C34878D82A}">
                    <a16:rowId xmlns:a16="http://schemas.microsoft.com/office/drawing/2014/main" val="1017508347"/>
                  </a:ext>
                </a:extLst>
              </a:tr>
              <a:tr h="251044">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Gas</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USD/MMBtu</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2,853</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1,67%</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6,30%</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12,43%</a:t>
                      </a:r>
                    </a:p>
                  </a:txBody>
                  <a:tcPr marL="7620" marR="7620" marT="7620"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endPar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extLst>
                  <a:ext uri="{0D108BD9-81ED-4DB2-BD59-A6C34878D82A}">
                    <a16:rowId xmlns:a16="http://schemas.microsoft.com/office/drawing/2014/main" val="2589737344"/>
                  </a:ext>
                </a:extLst>
              </a:tr>
              <a:tr h="356755">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Sữa</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USD/cwt</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17,68</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0,17%</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1,67%</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-24,32%</a:t>
                      </a:r>
                    </a:p>
                  </a:txBody>
                  <a:tcPr marL="7620" marR="7620" marT="7620" marB="0" anchor="ctr"/>
                </a:tc>
                <a:tc>
                  <a:txBody>
                    <a:bodyPr/>
                    <a:lstStyle/>
                    <a:p>
                      <a:pPr algn="ctr" fontAlgn="b"/>
                      <a:r>
                        <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KDC</a:t>
                      </a:r>
                    </a:p>
                  </a:txBody>
                  <a:tcPr marL="9525" marR="9525" marT="9525" marB="0" anchor="ctr"/>
                </a:tc>
                <a:tc>
                  <a:txBody>
                    <a:bodyPr/>
                    <a:lstStyle/>
                    <a:p>
                      <a:pPr algn="ctr" fontAlgn="b"/>
                      <a:r>
                        <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VNM, QNS</a:t>
                      </a:r>
                    </a:p>
                  </a:txBody>
                  <a:tcPr marL="9525" marR="9525" marT="9525" marB="0" anchor="ctr"/>
                </a:tc>
                <a:extLst>
                  <a:ext uri="{0D108BD9-81ED-4DB2-BD59-A6C34878D82A}">
                    <a16:rowId xmlns:a16="http://schemas.microsoft.com/office/drawing/2014/main" val="4025039071"/>
                  </a:ext>
                </a:extLst>
              </a:tr>
              <a:tr h="303615">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Vàng</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USD/t oz.</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3815,7</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1,08%</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11,00%</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36,52%</a:t>
                      </a:r>
                    </a:p>
                  </a:txBody>
                  <a:tcPr marL="7620" marR="7620" marT="7620"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r>
                        <a:rPr lang="en-US" sz="1400" b="0"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PNJ</a:t>
                      </a:r>
                    </a:p>
                  </a:txBody>
                  <a:tcPr marL="9525" marR="9525" marT="9525" marB="0" anchor="ctr"/>
                </a:tc>
                <a:extLst>
                  <a:ext uri="{0D108BD9-81ED-4DB2-BD59-A6C34878D82A}">
                    <a16:rowId xmlns:a16="http://schemas.microsoft.com/office/drawing/2014/main" val="1848588335"/>
                  </a:ext>
                </a:extLst>
              </a:tr>
              <a:tr h="236277">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Bạc</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USD/t oz.</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44,608</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0,89%</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11,84%</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31,00%</a:t>
                      </a:r>
                    </a:p>
                  </a:txBody>
                  <a:tcPr marL="7620" marR="7620" marT="7620"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r>
                        <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PNJ</a:t>
                      </a:r>
                    </a:p>
                  </a:txBody>
                  <a:tcPr marL="9525" marR="9525" marT="9525" marB="0" anchor="ctr"/>
                </a:tc>
                <a:extLst>
                  <a:ext uri="{0D108BD9-81ED-4DB2-BD59-A6C34878D82A}">
                    <a16:rowId xmlns:a16="http://schemas.microsoft.com/office/drawing/2014/main" val="447775797"/>
                  </a:ext>
                </a:extLst>
              </a:tr>
              <a:tr h="236277">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Lúa Mỳ</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USd/bu.</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520,5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1,91%</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-1,00%</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-18,50%</a:t>
                      </a:r>
                    </a:p>
                  </a:txBody>
                  <a:tcPr marL="7620" marR="7620" marT="7620"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extLst>
                  <a:ext uri="{0D108BD9-81ED-4DB2-BD59-A6C34878D82A}">
                    <a16:rowId xmlns:a16="http://schemas.microsoft.com/office/drawing/2014/main" val="2933811571"/>
                  </a:ext>
                </a:extLst>
              </a:tr>
              <a:tr h="251044">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Thịt lợn</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USd/lb.</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100,525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1,75%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10,22%</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22,14%</a:t>
                      </a:r>
                    </a:p>
                  </a:txBody>
                  <a:tcPr marL="7620" marR="7620" marT="7620"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extLst>
                  <a:ext uri="{0D108BD9-81ED-4DB2-BD59-A6C34878D82A}">
                    <a16:rowId xmlns:a16="http://schemas.microsoft.com/office/drawing/2014/main" val="92066516"/>
                  </a:ext>
                </a:extLst>
              </a:tr>
              <a:tr h="446619">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Thép cuộn HRC</a:t>
                      </a:r>
                    </a:p>
                  </a:txBody>
                  <a:tcPr marL="6350" marR="6350" marT="6350" marB="0" anchor="ctr"/>
                </a:tc>
                <a:tc>
                  <a:txBody>
                    <a:bodyPr/>
                    <a:lstStyle/>
                    <a:p>
                      <a:pPr algn="ctr" fontAlgn="b"/>
                      <a:r>
                        <a:rPr lang="en-US" sz="1400" b="0" i="0" u="none" strike="noStrike">
                          <a:solidFill>
                            <a:srgbClr val="005993"/>
                          </a:solidFill>
                          <a:effectLst/>
                          <a:latin typeface="Roboto" panose="02000000000000000000" pitchFamily="2" charset="0"/>
                          <a:ea typeface="Roboto" panose="02000000000000000000" pitchFamily="2" charset="0"/>
                          <a:cs typeface="Roboto" panose="02000000000000000000" pitchFamily="2" charset="0"/>
                        </a:rPr>
                        <a:t>CNY/MT</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3428</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-0,41%</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-0,20%</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9,35%</a:t>
                      </a:r>
                    </a:p>
                  </a:txBody>
                  <a:tcPr marL="7620" marR="7620" marT="7620" marB="0" anchor="ctr"/>
                </a:tc>
                <a:tc>
                  <a:txBody>
                    <a:bodyPr/>
                    <a:lstStyle/>
                    <a:p>
                      <a:pPr algn="ctr" fontAlgn="b"/>
                      <a:endPar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9525" marR="9525" marT="9525" marB="0" anchor="ctr"/>
                </a:tc>
                <a:tc>
                  <a:txBody>
                    <a:bodyPr/>
                    <a:lstStyle/>
                    <a:p>
                      <a:pPr algn="ctr" fontAlgn="b"/>
                      <a:r>
                        <a:rPr lang="en-US" sz="1400" b="0"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HPG</a:t>
                      </a:r>
                    </a:p>
                  </a:txBody>
                  <a:tcPr marL="9525" marR="9525" marT="9525" marB="0" anchor="ctr"/>
                </a:tc>
                <a:extLst>
                  <a:ext uri="{0D108BD9-81ED-4DB2-BD59-A6C34878D82A}">
                    <a16:rowId xmlns:a16="http://schemas.microsoft.com/office/drawing/2014/main" val="3770367022"/>
                  </a:ext>
                </a:extLst>
              </a:tr>
            </a:tbl>
          </a:graphicData>
        </a:graphic>
      </p:graphicFrame>
      <p:sp>
        <p:nvSpPr>
          <p:cNvPr id="4" name="TextBox 3">
            <a:extLst>
              <a:ext uri="{FF2B5EF4-FFF2-40B4-BE49-F238E27FC236}">
                <a16:creationId xmlns:a16="http://schemas.microsoft.com/office/drawing/2014/main" id="{3F94A789-15C7-9533-AEDB-34BCCD851E02}"/>
              </a:ext>
            </a:extLst>
          </p:cNvPr>
          <p:cNvSpPr txBox="1"/>
          <p:nvPr/>
        </p:nvSpPr>
        <p:spPr>
          <a:xfrm>
            <a:off x="3238382" y="108124"/>
            <a:ext cx="6559826" cy="461665"/>
          </a:xfrm>
          <a:prstGeom prst="rect">
            <a:avLst/>
          </a:prstGeom>
          <a:noFill/>
        </p:spPr>
        <p:txBody>
          <a:bodyPr wrap="square" rtlCol="0">
            <a:spAutoFit/>
          </a:bodyPr>
          <a:lstStyle/>
          <a:p>
            <a:pPr algn="ctr"/>
            <a:r>
              <a:rPr lang="en-US" sz="2400" b="1" dirty="0">
                <a:solidFill>
                  <a:srgbClr val="005992"/>
                </a:solidFill>
                <a:latin typeface="Roboto" pitchFamily="2" charset="0"/>
                <a:ea typeface="Roboto" pitchFamily="2" charset="0"/>
              </a:rPr>
              <a:t>CẬP NHẬT THỊ TRƯỜNG </a:t>
            </a:r>
            <a:r>
              <a:rPr lang="en-US" sz="2400" b="1" dirty="0" err="1">
                <a:solidFill>
                  <a:srgbClr val="005992"/>
                </a:solidFill>
                <a:latin typeface="Roboto" pitchFamily="2" charset="0"/>
                <a:ea typeface="Roboto" pitchFamily="2" charset="0"/>
              </a:rPr>
              <a:t>HÀNG</a:t>
            </a:r>
            <a:r>
              <a:rPr lang="en-US" sz="2400" b="1" dirty="0">
                <a:solidFill>
                  <a:srgbClr val="005992"/>
                </a:solidFill>
                <a:latin typeface="Roboto" pitchFamily="2" charset="0"/>
                <a:ea typeface="Roboto" pitchFamily="2" charset="0"/>
              </a:rPr>
              <a:t> </a:t>
            </a:r>
            <a:r>
              <a:rPr lang="en-US" sz="2400" b="1" dirty="0" err="1">
                <a:solidFill>
                  <a:srgbClr val="005992"/>
                </a:solidFill>
                <a:latin typeface="Roboto" pitchFamily="2" charset="0"/>
                <a:ea typeface="Roboto" pitchFamily="2" charset="0"/>
              </a:rPr>
              <a:t>HÓA</a:t>
            </a:r>
            <a:r>
              <a:rPr lang="en-US" sz="2400" b="1" dirty="0">
                <a:solidFill>
                  <a:srgbClr val="005992"/>
                </a:solidFill>
                <a:latin typeface="Roboto" pitchFamily="2" charset="0"/>
                <a:ea typeface="Roboto" pitchFamily="2" charset="0"/>
              </a:rPr>
              <a:t>   </a:t>
            </a:r>
            <a:endParaRPr lang="en-GB" sz="2400" b="1" dirty="0">
              <a:solidFill>
                <a:srgbClr val="005992"/>
              </a:solidFill>
              <a:latin typeface="Roboto" pitchFamily="2" charset="0"/>
              <a:ea typeface="Roboto" pitchFamily="2" charset="0"/>
            </a:endParaRPr>
          </a:p>
        </p:txBody>
      </p:sp>
      <p:sp>
        <p:nvSpPr>
          <p:cNvPr id="5" name="TextBox 4">
            <a:extLst>
              <a:ext uri="{FF2B5EF4-FFF2-40B4-BE49-F238E27FC236}">
                <a16:creationId xmlns:a16="http://schemas.microsoft.com/office/drawing/2014/main" id="{CEE958B0-442D-19C1-46D8-BC377959BBE5}"/>
              </a:ext>
            </a:extLst>
          </p:cNvPr>
          <p:cNvSpPr txBox="1"/>
          <p:nvPr/>
        </p:nvSpPr>
        <p:spPr>
          <a:xfrm>
            <a:off x="7973161" y="6509447"/>
            <a:ext cx="4218839" cy="307777"/>
          </a:xfrm>
          <a:prstGeom prst="rect">
            <a:avLst/>
          </a:prstGeom>
          <a:noFill/>
        </p:spPr>
        <p:txBody>
          <a:bodyPr wrap="square">
            <a:spAutoFit/>
          </a:bodyPr>
          <a:lstStyle/>
          <a:p>
            <a:r>
              <a:rPr lang="en-US" sz="1400" i="1" dirty="0" err="1">
                <a:solidFill>
                  <a:srgbClr val="002060"/>
                </a:solidFill>
                <a:latin typeface="Roboto" pitchFamily="2" charset="0"/>
                <a:ea typeface="Roboto" pitchFamily="2" charset="0"/>
              </a:rPr>
              <a:t>Nguồn</a:t>
            </a:r>
            <a:r>
              <a:rPr lang="en-US" sz="1400" i="1" dirty="0">
                <a:solidFill>
                  <a:srgbClr val="002060"/>
                </a:solidFill>
                <a:latin typeface="Roboto" pitchFamily="2" charset="0"/>
                <a:ea typeface="Roboto" pitchFamily="2" charset="0"/>
              </a:rPr>
              <a:t>: Bloomberg</a:t>
            </a:r>
            <a:r>
              <a:rPr lang="en-US" sz="1400" i="1">
                <a:solidFill>
                  <a:srgbClr val="002060"/>
                </a:solidFill>
                <a:latin typeface="Roboto" pitchFamily="2" charset="0"/>
                <a:ea typeface="Roboto" pitchFamily="2" charset="0"/>
              </a:rPr>
              <a:t>, VietinBank </a:t>
            </a:r>
            <a:r>
              <a:rPr lang="en-US" sz="1400" i="1" dirty="0">
                <a:solidFill>
                  <a:srgbClr val="002060"/>
                </a:solidFill>
                <a:latin typeface="Roboto" pitchFamily="2" charset="0"/>
                <a:ea typeface="Roboto" pitchFamily="2" charset="0"/>
              </a:rPr>
              <a:t>Securities</a:t>
            </a:r>
            <a:endParaRPr lang="en-GB" sz="1400" i="1" dirty="0">
              <a:solidFill>
                <a:srgbClr val="002060"/>
              </a:solidFill>
              <a:latin typeface="Roboto" pitchFamily="2" charset="0"/>
              <a:ea typeface="Roboto" pitchFamily="2" charset="0"/>
            </a:endParaRPr>
          </a:p>
        </p:txBody>
      </p:sp>
      <p:pic>
        <p:nvPicPr>
          <p:cNvPr id="3" name="Picture 2">
            <a:extLst>
              <a:ext uri="{FF2B5EF4-FFF2-40B4-BE49-F238E27FC236}">
                <a16:creationId xmlns:a16="http://schemas.microsoft.com/office/drawing/2014/main" id="{8AEF80F4-D49B-C43B-5692-970652F8617E}"/>
              </a:ext>
            </a:extLst>
          </p:cNvPr>
          <p:cNvPicPr>
            <a:picLocks noChangeAspect="1"/>
          </p:cNvPicPr>
          <p:nvPr/>
        </p:nvPicPr>
        <p:blipFill>
          <a:blip r:embed="rId3"/>
          <a:stretch>
            <a:fillRect/>
          </a:stretch>
        </p:blipFill>
        <p:spPr>
          <a:xfrm>
            <a:off x="0" y="0"/>
            <a:ext cx="1937941" cy="822636"/>
          </a:xfrm>
          <a:prstGeom prst="rect">
            <a:avLst/>
          </a:prstGeom>
        </p:spPr>
      </p:pic>
    </p:spTree>
    <p:extLst>
      <p:ext uri="{BB962C8B-B14F-4D97-AF65-F5344CB8AC3E}">
        <p14:creationId xmlns:p14="http://schemas.microsoft.com/office/powerpoint/2010/main" val="3067362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1206422-8C41-BB2C-7D22-76F7E0BF0D89}"/>
              </a:ext>
            </a:extLst>
          </p:cNvPr>
          <p:cNvSpPr txBox="1"/>
          <p:nvPr/>
        </p:nvSpPr>
        <p:spPr>
          <a:xfrm>
            <a:off x="3284330" y="1190427"/>
            <a:ext cx="6091581" cy="369332"/>
          </a:xfrm>
          <a:prstGeom prst="rect">
            <a:avLst/>
          </a:prstGeom>
          <a:noFill/>
        </p:spPr>
        <p:txBody>
          <a:bodyPr wrap="square">
            <a:spAutoFit/>
          </a:bodyPr>
          <a:lstStyle/>
          <a:p>
            <a:pPr algn="ctr"/>
            <a:r>
              <a:rPr lang="en-GB" sz="1800" b="1" i="0" dirty="0">
                <a:solidFill>
                  <a:srgbClr val="005992"/>
                </a:solidFill>
                <a:effectLst/>
                <a:latin typeface="Roboto" pitchFamily="2" charset="0"/>
                <a:ea typeface="Roboto" pitchFamily="2" charset="0"/>
              </a:rPr>
              <a:t>THÔNG BÁO MIỄN TRỪ TRÁCH NHIỆM</a:t>
            </a:r>
            <a:r>
              <a:rPr lang="en-GB" dirty="0">
                <a:solidFill>
                  <a:srgbClr val="005992"/>
                </a:solidFill>
                <a:latin typeface="Roboto" pitchFamily="2" charset="0"/>
                <a:ea typeface="Roboto" pitchFamily="2" charset="0"/>
              </a:rPr>
              <a:t> </a:t>
            </a:r>
          </a:p>
        </p:txBody>
      </p:sp>
      <p:sp>
        <p:nvSpPr>
          <p:cNvPr id="7" name="TextBox 6">
            <a:extLst>
              <a:ext uri="{FF2B5EF4-FFF2-40B4-BE49-F238E27FC236}">
                <a16:creationId xmlns:a16="http://schemas.microsoft.com/office/drawing/2014/main" id="{70BF15D5-3FB8-0CD9-D658-2D5B8A9663F5}"/>
              </a:ext>
            </a:extLst>
          </p:cNvPr>
          <p:cNvSpPr txBox="1"/>
          <p:nvPr/>
        </p:nvSpPr>
        <p:spPr>
          <a:xfrm>
            <a:off x="894962" y="1701986"/>
            <a:ext cx="10870318" cy="3336234"/>
          </a:xfrm>
          <a:prstGeom prst="rect">
            <a:avLst/>
          </a:prstGeom>
          <a:noFill/>
        </p:spPr>
        <p:txBody>
          <a:bodyPr wrap="square">
            <a:spAutoFit/>
          </a:bodyPr>
          <a:lstStyle/>
          <a:p>
            <a:pPr algn="just">
              <a:lnSpc>
                <a:spcPct val="150000"/>
              </a:lnSpc>
            </a:pPr>
            <a:r>
              <a:rPr lang="vi-VN" sz="1400" b="0" i="0" dirty="0">
                <a:solidFill>
                  <a:srgbClr val="005992"/>
                </a:solidFill>
                <a:effectLst/>
                <a:latin typeface="Roboto" pitchFamily="2" charset="0"/>
                <a:ea typeface="Roboto" pitchFamily="2" charset="0"/>
              </a:rPr>
              <a:t>Nội dung bản tin này do Công ty cổ phần chứng khoán Công thương </a:t>
            </a:r>
            <a:r>
              <a:rPr lang="vi-VN" sz="1400" b="0" i="0">
                <a:solidFill>
                  <a:srgbClr val="005992"/>
                </a:solidFill>
                <a:effectLst/>
                <a:latin typeface="Roboto" pitchFamily="2" charset="0"/>
                <a:ea typeface="Roboto" pitchFamily="2" charset="0"/>
              </a:rPr>
              <a:t>(Vietin</a:t>
            </a:r>
            <a:r>
              <a:rPr lang="en-US" sz="1400" b="0" i="0">
                <a:solidFill>
                  <a:srgbClr val="005992"/>
                </a:solidFill>
                <a:effectLst/>
                <a:latin typeface="Roboto" pitchFamily="2" charset="0"/>
                <a:ea typeface="Roboto" pitchFamily="2" charset="0"/>
              </a:rPr>
              <a:t>B</a:t>
            </a:r>
            <a:r>
              <a:rPr lang="vi-VN" sz="1400" b="0" i="0">
                <a:solidFill>
                  <a:srgbClr val="005992"/>
                </a:solidFill>
                <a:effectLst/>
                <a:latin typeface="Roboto" pitchFamily="2" charset="0"/>
                <a:ea typeface="Roboto" pitchFamily="2" charset="0"/>
              </a:rPr>
              <a:t>ank </a:t>
            </a:r>
            <a:r>
              <a:rPr lang="vi-VN" sz="1400" b="0" i="0" dirty="0">
                <a:solidFill>
                  <a:srgbClr val="005992"/>
                </a:solidFill>
                <a:effectLst/>
                <a:latin typeface="Roboto" pitchFamily="2" charset="0"/>
                <a:ea typeface="Roboto" pitchFamily="2" charset="0"/>
              </a:rPr>
              <a:t>Securities) cung cấp, chỉ mang tính</a:t>
            </a:r>
            <a:r>
              <a:rPr lang="en-US" sz="1400" b="0" i="0" dirty="0">
                <a:solidFill>
                  <a:srgbClr val="005992"/>
                </a:solidFill>
                <a:effectLst/>
                <a:latin typeface="Roboto" pitchFamily="2" charset="0"/>
                <a:ea typeface="Roboto" pitchFamily="2" charset="0"/>
              </a:rPr>
              <a:t> </a:t>
            </a:r>
            <a:r>
              <a:rPr lang="vi-VN" sz="1400" b="0" i="0" dirty="0">
                <a:solidFill>
                  <a:srgbClr val="005992"/>
                </a:solidFill>
                <a:effectLst/>
                <a:latin typeface="Roboto" pitchFamily="2" charset="0"/>
                <a:ea typeface="Roboto" pitchFamily="2" charset="0"/>
              </a:rPr>
              <a:t>chất tham khảo. Mặc dù mọi thông tin đều được thu thập từ những nguồn, tờ báo đáng tin cậy, </a:t>
            </a:r>
            <a:r>
              <a:rPr lang="vi-VN" sz="1400" b="0" i="0">
                <a:solidFill>
                  <a:srgbClr val="005992"/>
                </a:solidFill>
                <a:effectLst/>
                <a:latin typeface="Roboto" pitchFamily="2" charset="0"/>
                <a:ea typeface="Roboto" pitchFamily="2" charset="0"/>
              </a:rPr>
              <a:t>nhưng Vietin</a:t>
            </a:r>
            <a:r>
              <a:rPr lang="en-US" sz="1400" b="0" i="0">
                <a:solidFill>
                  <a:srgbClr val="005992"/>
                </a:solidFill>
                <a:effectLst/>
                <a:latin typeface="Roboto" pitchFamily="2" charset="0"/>
                <a:ea typeface="Roboto" pitchFamily="2" charset="0"/>
              </a:rPr>
              <a:t>B</a:t>
            </a:r>
            <a:r>
              <a:rPr lang="vi-VN" sz="1400" b="0" i="0">
                <a:solidFill>
                  <a:srgbClr val="005992"/>
                </a:solidFill>
                <a:effectLst/>
                <a:latin typeface="Roboto" pitchFamily="2" charset="0"/>
                <a:ea typeface="Roboto" pitchFamily="2" charset="0"/>
              </a:rPr>
              <a:t>ank</a:t>
            </a:r>
            <a:r>
              <a:rPr lang="en-US" sz="1400" b="0" i="0">
                <a:solidFill>
                  <a:srgbClr val="005992"/>
                </a:solidFill>
                <a:effectLst/>
                <a:latin typeface="Roboto" pitchFamily="2" charset="0"/>
                <a:ea typeface="Roboto" pitchFamily="2" charset="0"/>
              </a:rPr>
              <a:t> </a:t>
            </a:r>
            <a:r>
              <a:rPr lang="vi-VN" sz="1400" b="0" i="0" dirty="0">
                <a:solidFill>
                  <a:srgbClr val="005992"/>
                </a:solidFill>
                <a:effectLst/>
                <a:latin typeface="Roboto" pitchFamily="2" charset="0"/>
                <a:ea typeface="Roboto" pitchFamily="2" charset="0"/>
              </a:rPr>
              <a:t>Securities không đảm bảo được tuyệt đối được độ chính xác của thông tin hay bất kỳ vấn đề nào liên quan</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đến</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việc</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sử</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dụng</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bản</a:t>
            </a:r>
            <a:r>
              <a:rPr lang="en-US" sz="1400" dirty="0">
                <a:solidFill>
                  <a:srgbClr val="005992"/>
                </a:solidFill>
                <a:latin typeface="Roboto" pitchFamily="2" charset="0"/>
                <a:ea typeface="Roboto" pitchFamily="2" charset="0"/>
              </a:rPr>
              <a:t> tin </a:t>
            </a:r>
            <a:r>
              <a:rPr lang="en-US" sz="1400" dirty="0" err="1">
                <a:solidFill>
                  <a:srgbClr val="005992"/>
                </a:solidFill>
                <a:latin typeface="Roboto" pitchFamily="2" charset="0"/>
                <a:ea typeface="Roboto" pitchFamily="2" charset="0"/>
              </a:rPr>
              <a:t>này</a:t>
            </a:r>
            <a:r>
              <a:rPr lang="en-US" sz="1400" dirty="0">
                <a:solidFill>
                  <a:srgbClr val="005992"/>
                </a:solidFill>
                <a:latin typeface="Roboto" pitchFamily="2" charset="0"/>
                <a:ea typeface="Roboto" pitchFamily="2" charset="0"/>
              </a:rPr>
              <a:t>.</a:t>
            </a:r>
          </a:p>
          <a:p>
            <a:pPr algn="just">
              <a:lnSpc>
                <a:spcPct val="150000"/>
              </a:lnSpc>
            </a:pPr>
            <a:endParaRPr lang="en-US" sz="1600" dirty="0">
              <a:solidFill>
                <a:srgbClr val="005992"/>
              </a:solidFill>
              <a:latin typeface="Calibri" panose="020F0502020204030204" pitchFamily="34" charset="0"/>
            </a:endParaRPr>
          </a:p>
          <a:p>
            <a:pPr algn="just">
              <a:lnSpc>
                <a:spcPct val="150000"/>
              </a:lnSpc>
            </a:pPr>
            <a:r>
              <a:rPr lang="en-GB" sz="1400" b="0" i="0" dirty="0" err="1">
                <a:solidFill>
                  <a:srgbClr val="005992"/>
                </a:solidFill>
                <a:effectLst/>
                <a:latin typeface="Roboto" pitchFamily="2" charset="0"/>
                <a:ea typeface="Roboto" pitchFamily="2" charset="0"/>
              </a:rPr>
              <a:t>Các</a:t>
            </a:r>
            <a:r>
              <a:rPr lang="en-GB" sz="1400" b="0" i="0" dirty="0">
                <a:solidFill>
                  <a:srgbClr val="005992"/>
                </a:solidFill>
                <a:effectLst/>
                <a:latin typeface="Roboto" pitchFamily="2" charset="0"/>
                <a:ea typeface="Roboto" pitchFamily="2" charset="0"/>
              </a:rPr>
              <a:t> ý </a:t>
            </a:r>
            <a:r>
              <a:rPr lang="en-GB" sz="1400" b="0" i="0" dirty="0" err="1">
                <a:solidFill>
                  <a:srgbClr val="005992"/>
                </a:solidFill>
                <a:effectLst/>
                <a:latin typeface="Roboto" pitchFamily="2" charset="0"/>
                <a:ea typeface="Roboto" pitchFamily="2" charset="0"/>
              </a:rPr>
              <a:t>kiến</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tổng</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hợp</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dự</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báo</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chỉ</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thể</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hiện</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quan</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điểm</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của</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tác</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giả</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tại</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thời</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điểm</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phát</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hành</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báo</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cáo</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chỉ</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nhằm</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mục</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đích</a:t>
            </a:r>
            <a:r>
              <a:rPr lang="en-GB" sz="1400" dirty="0">
                <a:solidFill>
                  <a:srgbClr val="005992"/>
                </a:solidFill>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cung</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cấp</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thông</a:t>
            </a:r>
            <a:r>
              <a:rPr lang="en-GB" sz="1400" b="0" i="0" dirty="0">
                <a:solidFill>
                  <a:srgbClr val="005992"/>
                </a:solidFill>
                <a:effectLst/>
                <a:latin typeface="Roboto" pitchFamily="2" charset="0"/>
                <a:ea typeface="Roboto" pitchFamily="2" charset="0"/>
              </a:rPr>
              <a:t> tin </a:t>
            </a:r>
            <a:r>
              <a:rPr lang="en-GB" sz="1400" b="0" i="0" dirty="0" err="1">
                <a:solidFill>
                  <a:srgbClr val="005992"/>
                </a:solidFill>
                <a:effectLst/>
                <a:latin typeface="Roboto" pitchFamily="2" charset="0"/>
                <a:ea typeface="Roboto" pitchFamily="2" charset="0"/>
              </a:rPr>
              <a:t>tham</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khảo</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chứ</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không</a:t>
            </a:r>
            <a:r>
              <a:rPr lang="en-GB" sz="1400" b="0" i="0" dirty="0">
                <a:solidFill>
                  <a:srgbClr val="005992"/>
                </a:solidFill>
                <a:effectLst/>
                <a:latin typeface="Roboto" pitchFamily="2" charset="0"/>
                <a:ea typeface="Roboto" pitchFamily="2" charset="0"/>
              </a:rPr>
              <a:t> mang </a:t>
            </a:r>
            <a:r>
              <a:rPr lang="en-GB" sz="1400" b="0" i="0" dirty="0" err="1">
                <a:solidFill>
                  <a:srgbClr val="005992"/>
                </a:solidFill>
                <a:effectLst/>
                <a:latin typeface="Roboto" pitchFamily="2" charset="0"/>
                <a:ea typeface="Roboto" pitchFamily="2" charset="0"/>
              </a:rPr>
              <a:t>tính</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chất</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mời</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chào</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mua</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bán</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nắm</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giữ</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bất</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cứ</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cổ</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phiếu</a:t>
            </a:r>
            <a:r>
              <a:rPr lang="en-GB" sz="1400" b="0" i="0" dirty="0">
                <a:solidFill>
                  <a:srgbClr val="005992"/>
                </a:solidFill>
                <a:effectLst/>
                <a:latin typeface="Roboto" pitchFamily="2" charset="0"/>
                <a:ea typeface="Roboto" pitchFamily="2" charset="0"/>
              </a:rPr>
              <a:t> </a:t>
            </a:r>
            <a:r>
              <a:rPr lang="en-GB" sz="1400" b="0" i="0" dirty="0" err="1">
                <a:solidFill>
                  <a:srgbClr val="005992"/>
                </a:solidFill>
                <a:effectLst/>
                <a:latin typeface="Roboto" pitchFamily="2" charset="0"/>
                <a:ea typeface="Roboto" pitchFamily="2" charset="0"/>
              </a:rPr>
              <a:t>nào</a:t>
            </a:r>
            <a:r>
              <a:rPr lang="en-GB" sz="1400" b="0" i="0" dirty="0">
                <a:solidFill>
                  <a:srgbClr val="005992"/>
                </a:solidFill>
                <a:effectLst/>
                <a:latin typeface="Roboto" pitchFamily="2" charset="0"/>
                <a:ea typeface="Roboto" pitchFamily="2" charset="0"/>
              </a:rPr>
              <a:t>.</a:t>
            </a:r>
            <a:r>
              <a:rPr lang="en-GB" sz="1400" dirty="0">
                <a:solidFill>
                  <a:srgbClr val="005992"/>
                </a:solidFill>
                <a:latin typeface="Roboto" pitchFamily="2" charset="0"/>
                <a:ea typeface="Roboto" pitchFamily="2" charset="0"/>
              </a:rPr>
              <a:t> </a:t>
            </a:r>
            <a:r>
              <a:rPr lang="vi-VN" sz="1400" b="0" i="0" dirty="0">
                <a:solidFill>
                  <a:srgbClr val="005992"/>
                </a:solidFill>
                <a:effectLst/>
                <a:latin typeface="Roboto" pitchFamily="2" charset="0"/>
                <a:ea typeface="Roboto" pitchFamily="2" charset="0"/>
              </a:rPr>
              <a:t>Báo cáo này là tài sản của Công ty cổ phần chứng khoán Công thương </a:t>
            </a:r>
            <a:r>
              <a:rPr lang="vi-VN" sz="1400" b="0" i="0">
                <a:solidFill>
                  <a:srgbClr val="005992"/>
                </a:solidFill>
                <a:effectLst/>
                <a:latin typeface="Roboto" pitchFamily="2" charset="0"/>
                <a:ea typeface="Roboto" pitchFamily="2" charset="0"/>
              </a:rPr>
              <a:t>(Vietin</a:t>
            </a:r>
            <a:r>
              <a:rPr lang="en-US" sz="1400" b="0" i="0">
                <a:solidFill>
                  <a:srgbClr val="005992"/>
                </a:solidFill>
                <a:effectLst/>
                <a:latin typeface="Roboto" pitchFamily="2" charset="0"/>
                <a:ea typeface="Roboto" pitchFamily="2" charset="0"/>
              </a:rPr>
              <a:t>B</a:t>
            </a:r>
            <a:r>
              <a:rPr lang="vi-VN" sz="1400" b="0" i="0">
                <a:solidFill>
                  <a:srgbClr val="005992"/>
                </a:solidFill>
                <a:effectLst/>
                <a:latin typeface="Roboto" pitchFamily="2" charset="0"/>
                <a:ea typeface="Roboto" pitchFamily="2" charset="0"/>
              </a:rPr>
              <a:t>ank </a:t>
            </a:r>
            <a:r>
              <a:rPr lang="vi-VN" sz="1400" b="0" i="0" dirty="0">
                <a:solidFill>
                  <a:srgbClr val="005992"/>
                </a:solidFill>
                <a:effectLst/>
                <a:latin typeface="Roboto" pitchFamily="2" charset="0"/>
                <a:ea typeface="Roboto" pitchFamily="2" charset="0"/>
              </a:rPr>
              <a:t>Securities). </a:t>
            </a:r>
            <a:endParaRPr lang="en-US" sz="1400" b="0" i="0" dirty="0">
              <a:solidFill>
                <a:srgbClr val="005992"/>
              </a:solidFill>
              <a:effectLst/>
              <a:latin typeface="Roboto" pitchFamily="2" charset="0"/>
              <a:ea typeface="Roboto" pitchFamily="2" charset="0"/>
            </a:endParaRPr>
          </a:p>
          <a:p>
            <a:pPr algn="just">
              <a:lnSpc>
                <a:spcPct val="150000"/>
              </a:lnSpc>
            </a:pPr>
            <a:endParaRPr lang="en-US" sz="1400" dirty="0">
              <a:solidFill>
                <a:srgbClr val="005992"/>
              </a:solidFill>
              <a:latin typeface="Roboto" pitchFamily="2" charset="0"/>
              <a:ea typeface="Roboto" pitchFamily="2" charset="0"/>
            </a:endParaRPr>
          </a:p>
          <a:p>
            <a:pPr algn="just">
              <a:lnSpc>
                <a:spcPct val="150000"/>
              </a:lnSpc>
            </a:pPr>
            <a:r>
              <a:rPr lang="vi-VN" sz="1400" b="0" i="0" dirty="0">
                <a:solidFill>
                  <a:srgbClr val="005992"/>
                </a:solidFill>
                <a:effectLst/>
                <a:latin typeface="Roboto" pitchFamily="2" charset="0"/>
                <a:ea typeface="Roboto" pitchFamily="2" charset="0"/>
              </a:rPr>
              <a:t>Không ai được</a:t>
            </a:r>
            <a:r>
              <a:rPr lang="en-US" sz="1400" b="0" i="0" dirty="0">
                <a:solidFill>
                  <a:srgbClr val="005992"/>
                </a:solidFill>
                <a:effectLst/>
                <a:latin typeface="Roboto" pitchFamily="2" charset="0"/>
                <a:ea typeface="Roboto" pitchFamily="2" charset="0"/>
              </a:rPr>
              <a:t> </a:t>
            </a:r>
            <a:r>
              <a:rPr lang="vi-VN" sz="1400" b="0" i="0" dirty="0">
                <a:solidFill>
                  <a:srgbClr val="005992"/>
                </a:solidFill>
                <a:effectLst/>
                <a:latin typeface="Roboto" pitchFamily="2" charset="0"/>
                <a:ea typeface="Roboto" pitchFamily="2" charset="0"/>
              </a:rPr>
              <a:t>phép</a:t>
            </a:r>
            <a:r>
              <a:rPr lang="en-US" sz="1400" dirty="0">
                <a:solidFill>
                  <a:srgbClr val="005992"/>
                </a:solidFill>
                <a:latin typeface="Roboto" pitchFamily="2" charset="0"/>
                <a:ea typeface="Roboto" pitchFamily="2" charset="0"/>
              </a:rPr>
              <a:t> </a:t>
            </a:r>
            <a:r>
              <a:rPr lang="vi-VN" sz="1400" b="0" i="0" dirty="0">
                <a:solidFill>
                  <a:srgbClr val="005992"/>
                </a:solidFill>
                <a:effectLst/>
                <a:latin typeface="Roboto" pitchFamily="2" charset="0"/>
                <a:ea typeface="Roboto" pitchFamily="2" charset="0"/>
              </a:rPr>
              <a:t>sao chép, tái sản xuất, phát hành cũng như phân phối báo cáo này vì bất cứ mục đích cá nhân hay thương </a:t>
            </a:r>
            <a:r>
              <a:rPr lang="en-US" sz="1400" b="0" i="0" dirty="0" err="1">
                <a:solidFill>
                  <a:srgbClr val="005992"/>
                </a:solidFill>
                <a:effectLst/>
                <a:latin typeface="Roboto" pitchFamily="2" charset="0"/>
                <a:ea typeface="Roboto" pitchFamily="2" charset="0"/>
              </a:rPr>
              <a:t>mại</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nào</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nếu</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không</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có</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sự</a:t>
            </a:r>
            <a:r>
              <a:rPr lang="en-US" sz="1400" dirty="0">
                <a:solidFill>
                  <a:srgbClr val="005992"/>
                </a:solidFill>
                <a:latin typeface="Roboto" pitchFamily="2" charset="0"/>
                <a:ea typeface="Roboto" pitchFamily="2" charset="0"/>
              </a:rPr>
              <a:t> </a:t>
            </a:r>
            <a:r>
              <a:rPr lang="en-US" sz="1400" dirty="0" err="1">
                <a:solidFill>
                  <a:srgbClr val="005992"/>
                </a:solidFill>
                <a:latin typeface="Roboto" pitchFamily="2" charset="0"/>
                <a:ea typeface="Roboto" pitchFamily="2" charset="0"/>
              </a:rPr>
              <a:t>đồng</a:t>
            </a:r>
            <a:r>
              <a:rPr lang="en-US" sz="1400" dirty="0">
                <a:solidFill>
                  <a:srgbClr val="005992"/>
                </a:solidFill>
                <a:latin typeface="Roboto" pitchFamily="2" charset="0"/>
                <a:ea typeface="Roboto" pitchFamily="2" charset="0"/>
              </a:rPr>
              <a:t> ý </a:t>
            </a:r>
            <a:r>
              <a:rPr lang="en-US" sz="1400" err="1">
                <a:solidFill>
                  <a:srgbClr val="005992"/>
                </a:solidFill>
                <a:latin typeface="Roboto" pitchFamily="2" charset="0"/>
                <a:ea typeface="Roboto" pitchFamily="2" charset="0"/>
              </a:rPr>
              <a:t>của</a:t>
            </a:r>
            <a:r>
              <a:rPr lang="en-US" sz="1400">
                <a:solidFill>
                  <a:srgbClr val="005992"/>
                </a:solidFill>
                <a:latin typeface="Roboto" pitchFamily="2" charset="0"/>
                <a:ea typeface="Roboto" pitchFamily="2" charset="0"/>
              </a:rPr>
              <a:t> VietinBank </a:t>
            </a:r>
            <a:r>
              <a:rPr lang="en-US" sz="1400" dirty="0">
                <a:solidFill>
                  <a:srgbClr val="005992"/>
                </a:solidFill>
                <a:latin typeface="Roboto" pitchFamily="2" charset="0"/>
                <a:ea typeface="Roboto" pitchFamily="2" charset="0"/>
              </a:rPr>
              <a:t>Securities.</a:t>
            </a:r>
            <a:r>
              <a:rPr lang="vi-VN" sz="1400" dirty="0">
                <a:solidFill>
                  <a:srgbClr val="005992"/>
                </a:solidFill>
                <a:latin typeface="Roboto" pitchFamily="2" charset="0"/>
                <a:ea typeface="Roboto" pitchFamily="2" charset="0"/>
              </a:rPr>
              <a:t> </a:t>
            </a:r>
            <a:endParaRPr lang="en-GB" sz="1600" dirty="0">
              <a:solidFill>
                <a:srgbClr val="005992"/>
              </a:solidFill>
            </a:endParaRPr>
          </a:p>
        </p:txBody>
      </p:sp>
      <p:sp>
        <p:nvSpPr>
          <p:cNvPr id="13" name="TextBox 12">
            <a:extLst>
              <a:ext uri="{FF2B5EF4-FFF2-40B4-BE49-F238E27FC236}">
                <a16:creationId xmlns:a16="http://schemas.microsoft.com/office/drawing/2014/main" id="{375726E4-8621-4A7C-DCAF-C6D4118F0D02}"/>
              </a:ext>
            </a:extLst>
          </p:cNvPr>
          <p:cNvSpPr txBox="1"/>
          <p:nvPr/>
        </p:nvSpPr>
        <p:spPr>
          <a:xfrm>
            <a:off x="2330311" y="5478659"/>
            <a:ext cx="7531378" cy="584775"/>
          </a:xfrm>
          <a:prstGeom prst="rect">
            <a:avLst/>
          </a:prstGeom>
          <a:noFill/>
        </p:spPr>
        <p:txBody>
          <a:bodyPr wrap="square">
            <a:spAutoFit/>
          </a:bodyPr>
          <a:lstStyle/>
          <a:p>
            <a:pPr algn="ctr"/>
            <a:r>
              <a:rPr lang="en-GB" sz="1600" b="1" i="1" dirty="0">
                <a:solidFill>
                  <a:srgbClr val="005992"/>
                </a:solidFill>
                <a:effectLst/>
                <a:latin typeface="Roboto" pitchFamily="2" charset="0"/>
                <a:ea typeface="Roboto" pitchFamily="2" charset="0"/>
              </a:rPr>
              <a:t>Xin </a:t>
            </a:r>
            <a:r>
              <a:rPr lang="en-GB" sz="1600" b="1" i="1" dirty="0" err="1">
                <a:solidFill>
                  <a:srgbClr val="005992"/>
                </a:solidFill>
                <a:effectLst/>
                <a:latin typeface="Roboto" pitchFamily="2" charset="0"/>
                <a:ea typeface="Roboto" pitchFamily="2" charset="0"/>
              </a:rPr>
              <a:t>vui</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lòng</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ghi</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rõ</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nguồn</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khi</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trích</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dẫn</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các</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thông</a:t>
            </a:r>
            <a:r>
              <a:rPr lang="en-GB" sz="1600" b="1" i="1" dirty="0">
                <a:solidFill>
                  <a:srgbClr val="005992"/>
                </a:solidFill>
                <a:effectLst/>
                <a:latin typeface="Roboto" pitchFamily="2" charset="0"/>
                <a:ea typeface="Roboto" pitchFamily="2" charset="0"/>
              </a:rPr>
              <a:t> tin </a:t>
            </a:r>
            <a:r>
              <a:rPr lang="en-GB" sz="1600" b="1" i="1" dirty="0" err="1">
                <a:solidFill>
                  <a:srgbClr val="005992"/>
                </a:solidFill>
                <a:effectLst/>
                <a:latin typeface="Roboto" pitchFamily="2" charset="0"/>
                <a:ea typeface="Roboto" pitchFamily="2" charset="0"/>
              </a:rPr>
              <a:t>trong</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báo</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cáo</a:t>
            </a:r>
            <a:r>
              <a:rPr lang="en-GB" sz="1600" b="1" i="1" dirty="0">
                <a:solidFill>
                  <a:srgbClr val="005992"/>
                </a:solidFill>
                <a:effectLst/>
                <a:latin typeface="Roboto" pitchFamily="2" charset="0"/>
                <a:ea typeface="Roboto" pitchFamily="2" charset="0"/>
              </a:rPr>
              <a:t> </a:t>
            </a:r>
            <a:r>
              <a:rPr lang="en-GB" sz="1600" b="1" i="1" dirty="0" err="1">
                <a:solidFill>
                  <a:srgbClr val="005992"/>
                </a:solidFill>
                <a:effectLst/>
                <a:latin typeface="Roboto" pitchFamily="2" charset="0"/>
                <a:ea typeface="Roboto" pitchFamily="2" charset="0"/>
              </a:rPr>
              <a:t>này</a:t>
            </a:r>
            <a:r>
              <a:rPr lang="en-GB" sz="1600" b="1" i="1" dirty="0">
                <a:solidFill>
                  <a:srgbClr val="005992"/>
                </a:solidFill>
                <a:effectLst/>
                <a:latin typeface="Roboto" pitchFamily="2" charset="0"/>
                <a:ea typeface="Roboto" pitchFamily="2" charset="0"/>
              </a:rPr>
              <a:t>!</a:t>
            </a:r>
            <a:r>
              <a:rPr lang="en-GB" sz="1600" dirty="0">
                <a:solidFill>
                  <a:srgbClr val="005992"/>
                </a:solidFill>
                <a:latin typeface="Roboto" pitchFamily="2" charset="0"/>
                <a:ea typeface="Roboto" pitchFamily="2" charset="0"/>
              </a:rPr>
              <a:t> </a:t>
            </a:r>
            <a:br>
              <a:rPr lang="en-GB" sz="1600" dirty="0">
                <a:solidFill>
                  <a:srgbClr val="005992"/>
                </a:solidFill>
              </a:rPr>
            </a:br>
            <a:endParaRPr lang="en-GB" sz="1600" dirty="0">
              <a:solidFill>
                <a:srgbClr val="005992"/>
              </a:solidFill>
            </a:endParaRPr>
          </a:p>
        </p:txBody>
      </p:sp>
      <p:pic>
        <p:nvPicPr>
          <p:cNvPr id="2" name="Picture 1">
            <a:extLst>
              <a:ext uri="{FF2B5EF4-FFF2-40B4-BE49-F238E27FC236}">
                <a16:creationId xmlns:a16="http://schemas.microsoft.com/office/drawing/2014/main" id="{2E574ECE-DED8-7D94-A82F-FD5F7C2F8FFB}"/>
              </a:ext>
            </a:extLst>
          </p:cNvPr>
          <p:cNvPicPr>
            <a:picLocks noChangeAspect="1"/>
          </p:cNvPicPr>
          <p:nvPr/>
        </p:nvPicPr>
        <p:blipFill>
          <a:blip r:embed="rId2"/>
          <a:stretch>
            <a:fillRect/>
          </a:stretch>
        </p:blipFill>
        <p:spPr>
          <a:xfrm>
            <a:off x="0" y="0"/>
            <a:ext cx="1937941" cy="822636"/>
          </a:xfrm>
          <a:prstGeom prst="rect">
            <a:avLst/>
          </a:prstGeom>
        </p:spPr>
      </p:pic>
    </p:spTree>
    <p:extLst>
      <p:ext uri="{BB962C8B-B14F-4D97-AF65-F5344CB8AC3E}">
        <p14:creationId xmlns:p14="http://schemas.microsoft.com/office/powerpoint/2010/main" val="4131037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087D67C2-F404-1D98-1CFC-245DC2638BBD}"/>
              </a:ext>
            </a:extLst>
          </p:cNvPr>
          <p:cNvSpPr txBox="1"/>
          <p:nvPr/>
        </p:nvSpPr>
        <p:spPr>
          <a:xfrm>
            <a:off x="2021854" y="269796"/>
            <a:ext cx="8148291" cy="461665"/>
          </a:xfrm>
          <a:prstGeom prst="rect">
            <a:avLst/>
          </a:prstGeom>
          <a:noFill/>
        </p:spPr>
        <p:txBody>
          <a:bodyPr wrap="square" rtlCol="0">
            <a:spAutoFit/>
          </a:bodyPr>
          <a:lstStyle/>
          <a:p>
            <a:pPr algn="ctr"/>
            <a:r>
              <a:rPr lang="en-US" sz="2400" b="1" spc="-20">
                <a:solidFill>
                  <a:srgbClr val="115A91"/>
                </a:solidFill>
                <a:latin typeface="Roboto" panose="02000000000000000000" pitchFamily="2" charset="0"/>
                <a:ea typeface="Roboto" panose="02000000000000000000" pitchFamily="2" charset="0"/>
                <a:cs typeface="Roboto" panose="02000000000000000000" pitchFamily="2" charset="0"/>
              </a:rPr>
              <a:t>Điểm nhấn thị trường &amp; Chiến lược giao dịch</a:t>
            </a:r>
            <a:endParaRPr lang="en-GB" sz="2400" b="1" dirty="0">
              <a:solidFill>
                <a:srgbClr val="005992"/>
              </a:solidFill>
              <a:latin typeface="Roboto" panose="02000000000000000000" pitchFamily="2" charset="0"/>
              <a:ea typeface="Roboto" panose="02000000000000000000" pitchFamily="2" charset="0"/>
              <a:cs typeface="Roboto" panose="02000000000000000000" pitchFamily="2" charset="0"/>
            </a:endParaRPr>
          </a:p>
        </p:txBody>
      </p:sp>
      <p:sp>
        <p:nvSpPr>
          <p:cNvPr id="2" name="TextBox 1">
            <a:extLst>
              <a:ext uri="{FF2B5EF4-FFF2-40B4-BE49-F238E27FC236}">
                <a16:creationId xmlns:a16="http://schemas.microsoft.com/office/drawing/2014/main" id="{F502ED07-B624-CCFA-B20E-8D7E7A460743}"/>
              </a:ext>
            </a:extLst>
          </p:cNvPr>
          <p:cNvSpPr txBox="1"/>
          <p:nvPr/>
        </p:nvSpPr>
        <p:spPr>
          <a:xfrm>
            <a:off x="298076" y="900063"/>
            <a:ext cx="6530788"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20" normalizeH="0" baseline="0" noProof="0">
                <a:ln>
                  <a:noFill/>
                </a:ln>
                <a:solidFill>
                  <a:srgbClr val="115A91"/>
                </a:solidFill>
                <a:effectLst/>
                <a:uLnTx/>
                <a:uFillTx/>
                <a:latin typeface="Roboto" panose="02000000000000000000" pitchFamily="2" charset="0"/>
                <a:ea typeface="Roboto" panose="02000000000000000000" pitchFamily="2" charset="0"/>
                <a:cs typeface="Roboto" panose="02000000000000000000" pitchFamily="2" charset="0"/>
              </a:rPr>
              <a:t>ĐIỂM NHẤN THỊ TRƯỜNG</a:t>
            </a:r>
            <a:endParaRPr kumimoji="0" lang="en-US" sz="1600" b="1"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endParaRPr>
          </a:p>
        </p:txBody>
      </p:sp>
      <p:sp>
        <p:nvSpPr>
          <p:cNvPr id="3" name="TextBox 2">
            <a:extLst>
              <a:ext uri="{FF2B5EF4-FFF2-40B4-BE49-F238E27FC236}">
                <a16:creationId xmlns:a16="http://schemas.microsoft.com/office/drawing/2014/main" id="{4C56C98F-747D-0339-5E0A-52CC4877DFCD}"/>
              </a:ext>
            </a:extLst>
          </p:cNvPr>
          <p:cNvSpPr txBox="1"/>
          <p:nvPr/>
        </p:nvSpPr>
        <p:spPr>
          <a:xfrm>
            <a:off x="298070" y="1291592"/>
            <a:ext cx="11759453" cy="1559401"/>
          </a:xfrm>
          <a:prstGeom prst="rect">
            <a:avLst/>
          </a:prstGeom>
          <a:noFill/>
        </p:spPr>
        <p:txBody>
          <a:bodyPr wrap="square">
            <a:spAutoFit/>
          </a:bodyPr>
          <a:lstStyle/>
          <a:p>
            <a:pPr marL="171450" marR="0" lvl="0" indent="-171450" algn="just"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AU" sz="1300" b="0" i="0" u="none" strike="noStrike" kern="1200" cap="none" spc="0" normalizeH="0" baseline="0" noProof="0" dirty="0" err="1">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Chỉ</a:t>
            </a:r>
            <a:r>
              <a:rPr kumimoji="0" lang="en-AU" sz="1300" b="0" i="0" u="none" strike="noStrike" kern="1200" cap="none" spc="0" normalizeH="0" baseline="0" noProof="0" dirty="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 </a:t>
            </a:r>
            <a:r>
              <a:rPr kumimoji="0" lang="en-AU" sz="1300" b="0" i="0" u="none" strike="noStrike" kern="1200" cap="none" spc="0" normalizeH="0" baseline="0" noProof="0" dirty="0" err="1">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số</a:t>
            </a:r>
            <a:r>
              <a:rPr kumimoji="0" lang="en-AU" sz="1300" b="0" i="0" u="none" strike="noStrike" kern="1200" cap="none" spc="0" normalizeH="0" baseline="0" noProof="0" dirty="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 </a:t>
            </a:r>
            <a:r>
              <a:rPr kumimoji="0" lang="vi-VN"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VNINDEX </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đã </a:t>
            </a:r>
            <a:r>
              <a:rPr kumimoji="0" lang="en-AU"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ghi nhận diễn biến </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tăng điểm với </a:t>
            </a:r>
            <a:r>
              <a:rPr lang="en-AU" sz="1300" dirty="0" err="1">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mức</a:t>
            </a:r>
            <a:r>
              <a:rPr lang="en-AU" sz="1300" dirty="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 </a:t>
            </a:r>
            <a:r>
              <a:rPr lang="en-AU" sz="1300" dirty="0" err="1">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đóng</a:t>
            </a:r>
            <a:r>
              <a:rPr lang="en-AU" sz="1300" dirty="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 </a:t>
            </a:r>
            <a:r>
              <a:rPr lang="en-AU" sz="1300" err="1">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cửa</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 1.716,47 điểm, giá trị giao dịch đạt 34.396 tỷ đồng. </a:t>
            </a:r>
            <a:endParaRPr kumimoji="0" lang="en-US"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endParaRPr>
          </a:p>
          <a:p>
            <a:pPr marL="171450" marR="0" lvl="0" indent="-171450" algn="just"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AU"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Chỉ số </a:t>
            </a:r>
            <a:r>
              <a:rPr kumimoji="0" lang="vi-VN"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VN30</a:t>
            </a:r>
            <a:r>
              <a:rPr kumimoji="0" lang="en-AU"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 ghi nhận diễn biến tương tự với mức</a:t>
            </a:r>
            <a:r>
              <a:rPr kumimoji="0" lang="vi-VN"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 </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tăng</a:t>
            </a:r>
            <a:r>
              <a:rPr kumimoji="0" lang="en-AU"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 </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0,93</a:t>
            </a:r>
            <a:r>
              <a:rPr kumimoji="0" lang="en-AU"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a:t>
            </a:r>
            <a:r>
              <a:rPr kumimoji="0" lang="vi-VN"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 </a:t>
            </a:r>
            <a:r>
              <a:rPr kumimoji="0" lang="en-AU"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với </a:t>
            </a:r>
            <a:r>
              <a:rPr lang="vi-VN"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diễn biến </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giảm được ghi nhận ở các cổ phiếu VHM, CTG.</a:t>
            </a:r>
            <a:endParaRPr kumimoji="0" lang="en-AU" sz="130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endParaRPr>
          </a:p>
          <a:p>
            <a:pPr marL="171450" marR="0" lvl="0" indent="-171450" algn="just"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vi-VN" sz="130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Nhà </a:t>
            </a:r>
            <a:r>
              <a:rPr kumimoji="0" lang="vi-VN" sz="1300" i="0" u="none" strike="noStrike" kern="1200" cap="none" spc="0" normalizeH="0" baseline="0" noProof="0" dirty="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đầu tư </a:t>
            </a:r>
            <a:r>
              <a:rPr kumimoji="0" lang="vi-VN" sz="130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nước ngoài </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bán </a:t>
            </a:r>
            <a:r>
              <a:rPr kumimoji="0" lang="vi-VN" sz="130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ròng </a:t>
            </a:r>
            <a:r>
              <a:rPr kumimoji="0" lang="vi-VN" sz="1300" i="0" u="none" strike="noStrike" kern="1200" cap="none" spc="0" normalizeH="0" baseline="0" noProof="0" dirty="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với giá </a:t>
            </a:r>
            <a:r>
              <a:rPr kumimoji="0" lang="vi-VN" sz="130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trị </a:t>
            </a:r>
            <a:r>
              <a:rPr kumimoji="0" lang="en-AU" sz="130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1.604,62</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 </a:t>
            </a:r>
            <a:r>
              <a:rPr kumimoji="0" lang="vi-VN" sz="130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tỷ </a:t>
            </a:r>
            <a:r>
              <a:rPr kumimoji="0" lang="vi-VN" sz="1300" i="0" u="none" strike="noStrike" kern="1200" cap="none" spc="0" normalizeH="0" baseline="0" noProof="0" dirty="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đồng </a:t>
            </a:r>
            <a:r>
              <a:rPr kumimoji="0" lang="vi-VN" sz="1300" b="0" i="0" u="none" strike="noStrike" kern="1200" cap="none" spc="0" normalizeH="0" baseline="0" noProof="0" dirty="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tập trung chủ </a:t>
            </a:r>
            <a:r>
              <a:rPr kumimoji="0" lang="vi-VN"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yếu </a:t>
            </a:r>
            <a:r>
              <a:rPr kumimoji="0" lang="en-AU"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GEX, MWG, HPG.</a:t>
            </a:r>
          </a:p>
          <a:p>
            <a:pPr marL="171450" marR="0" lvl="0" indent="-171450" algn="just"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kumimoji="0" lang="en-US"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Khối tự doanh bán ròng với giá trị </a:t>
            </a:r>
            <a:r>
              <a:rPr lang="en-US"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1.007,88</a:t>
            </a:r>
            <a:r>
              <a:rPr kumimoji="0" lang="en-US" sz="1300" b="0" i="0" u="none" strike="noStrike" kern="1200" cap="none" spc="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 tỷ đồng tập trung chủ yếu ở </a:t>
            </a:r>
            <a:r>
              <a:rPr lang="en-US"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VHM, MBB, GEX.</a:t>
            </a:r>
            <a:endParaRPr kumimoji="0" lang="en-US" sz="1300" b="0" i="0" u="none" strike="noStrike" kern="1200" cap="none" spc="0" normalizeH="0" baseline="0" noProof="0" dirty="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endParaRPr>
          </a:p>
          <a:p>
            <a:pPr marL="171450" marR="0" lvl="0" indent="-171450" algn="just"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endParaRPr kumimoji="0" lang="en-US" sz="130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endParaRPr>
          </a:p>
        </p:txBody>
      </p:sp>
      <p:sp>
        <p:nvSpPr>
          <p:cNvPr id="5" name="TextBox 4">
            <a:extLst>
              <a:ext uri="{FF2B5EF4-FFF2-40B4-BE49-F238E27FC236}">
                <a16:creationId xmlns:a16="http://schemas.microsoft.com/office/drawing/2014/main" id="{9F573995-830C-B106-6516-C4A95E598BEA}"/>
              </a:ext>
            </a:extLst>
          </p:cNvPr>
          <p:cNvSpPr txBox="1"/>
          <p:nvPr/>
        </p:nvSpPr>
        <p:spPr>
          <a:xfrm>
            <a:off x="298070" y="3016262"/>
            <a:ext cx="11759453" cy="1559401"/>
          </a:xfrm>
          <a:prstGeom prst="rect">
            <a:avLst/>
          </a:prstGeom>
          <a:noFill/>
        </p:spPr>
        <p:txBody>
          <a:bodyPr wrap="square">
            <a:spAutoFit/>
          </a:bodyPr>
          <a:lstStyle/>
          <a:p>
            <a:pPr marL="171450" lvl="0" indent="-171450" algn="just">
              <a:lnSpc>
                <a:spcPct val="150000"/>
              </a:lnSpc>
              <a:buFont typeface="Arial" panose="020B0604020202020204" pitchFamily="34" charset="0"/>
              <a:buChar char="•"/>
              <a:defRPr/>
            </a:pPr>
            <a:r>
              <a:rPr lang="en-US" sz="1300" b="1">
                <a:solidFill>
                  <a:srgbClr val="FFC000"/>
                </a:solidFill>
                <a:latin typeface="Roboto" panose="02000000000000000000" pitchFamily="2" charset="0"/>
                <a:ea typeface="Roboto" panose="02000000000000000000" pitchFamily="2" charset="0"/>
                <a:cs typeface="Roboto" panose="02000000000000000000" pitchFamily="2" charset="0"/>
              </a:rPr>
              <a:t>Nhà đầu tư duy trì tỷ trọng ở mức 80 - 90%, tiếp tục theo dõi diễn biến trong phiên nay để có hành động phù hợp.</a:t>
            </a:r>
          </a:p>
          <a:p>
            <a:pPr marL="171450" lvl="0" indent="-171450" algn="just">
              <a:lnSpc>
                <a:spcPct val="150000"/>
              </a:lnSpc>
              <a:buFont typeface="Arial" panose="020B0604020202020204" pitchFamily="34" charset="0"/>
              <a:buChar char="•"/>
              <a:defRPr/>
            </a:pP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Đối với trường hợp thị trường duy trì biến động và tích lũy đi ngang quanh vùng 1.710– 1.730 điểm</a:t>
            </a:r>
            <a:r>
              <a:rPr lang="en-AU" sz="1300" b="1">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a:t>
            </a:r>
            <a:r>
              <a:rPr lang="en-AU" sz="1300" b="1">
                <a:solidFill>
                  <a:srgbClr val="00B050"/>
                </a:solidFill>
                <a:latin typeface="Roboto" panose="02000000000000000000" pitchFamily="2" charset="0"/>
                <a:ea typeface="Roboto" panose="02000000000000000000" pitchFamily="2" charset="0"/>
                <a:cs typeface="Roboto" panose="02000000000000000000" pitchFamily="2" charset="0"/>
              </a:rPr>
              <a:t> </a:t>
            </a:r>
            <a:r>
              <a:rPr lang="en-AU" sz="1300" b="1">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nhà đầu tư duy trì tỷ trọng danh mục ở mức 80 - 90%, </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tiếp tục duy trì tập trung danh mục vào các mã được hưởng lợi từ thông tin nâng hạng như nhóm ngân hàng, chứng khoán và nhóm VN30</a:t>
            </a:r>
          </a:p>
          <a:p>
            <a:pPr marL="171450" lvl="0" indent="-171450" algn="just">
              <a:lnSpc>
                <a:spcPct val="150000"/>
              </a:lnSpc>
              <a:buFont typeface="Arial" panose="020B0604020202020204" pitchFamily="34" charset="0"/>
              <a:buChar char="•"/>
              <a:defRPr/>
            </a:pP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Đối với trường hợp thị trường đánh mất trạng thái tích cực và quay trở lại để mất vùng điểm 1.700, </a:t>
            </a:r>
            <a:r>
              <a:rPr lang="en-AU" sz="1300" b="1">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nhà đầu tư cân nhắc giảm nhẹ tỷ trọng về mức 60 – 70% cổ phiếu, </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sàng</a:t>
            </a:r>
            <a:r>
              <a:rPr lang="en-AU" sz="1300" b="1">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 </a:t>
            </a:r>
            <a:r>
              <a:rPr lang="en-AU" sz="130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lọc danh mục mà ưu tiên loại các mã đang có động lực tăng yếu.</a:t>
            </a:r>
          </a:p>
        </p:txBody>
      </p:sp>
      <p:sp>
        <p:nvSpPr>
          <p:cNvPr id="8" name="TextBox 7">
            <a:extLst>
              <a:ext uri="{FF2B5EF4-FFF2-40B4-BE49-F238E27FC236}">
                <a16:creationId xmlns:a16="http://schemas.microsoft.com/office/drawing/2014/main" id="{EED73FBA-C208-CCA6-FD9D-DCF4C7598376}"/>
              </a:ext>
            </a:extLst>
          </p:cNvPr>
          <p:cNvSpPr txBox="1"/>
          <p:nvPr/>
        </p:nvSpPr>
        <p:spPr>
          <a:xfrm>
            <a:off x="298071" y="2677708"/>
            <a:ext cx="6530788"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20" normalizeH="0" baseline="0" noProof="0" dirty="0" err="1">
                <a:ln>
                  <a:noFill/>
                </a:ln>
                <a:solidFill>
                  <a:srgbClr val="115A91"/>
                </a:solidFill>
                <a:effectLst/>
                <a:uLnTx/>
                <a:uFillTx/>
                <a:latin typeface="Roboto" panose="02000000000000000000" pitchFamily="2" charset="0"/>
                <a:ea typeface="Roboto" panose="02000000000000000000" pitchFamily="2" charset="0"/>
                <a:cs typeface="Roboto" panose="02000000000000000000" pitchFamily="2" charset="0"/>
              </a:rPr>
              <a:t>CHIẾN</a:t>
            </a:r>
            <a:r>
              <a:rPr kumimoji="0" lang="en-US" sz="1600" b="1" i="0" u="none" strike="noStrike" kern="1200" cap="none" spc="-20" normalizeH="0" baseline="0" noProof="0" dirty="0">
                <a:ln>
                  <a:noFill/>
                </a:ln>
                <a:solidFill>
                  <a:srgbClr val="115A91"/>
                </a:solidFill>
                <a:effectLst/>
                <a:uLnTx/>
                <a:uFillTx/>
                <a:latin typeface="Roboto" panose="02000000000000000000" pitchFamily="2" charset="0"/>
                <a:ea typeface="Roboto" panose="02000000000000000000" pitchFamily="2" charset="0"/>
                <a:cs typeface="Roboto" panose="02000000000000000000" pitchFamily="2" charset="0"/>
              </a:rPr>
              <a:t> </a:t>
            </a:r>
            <a:r>
              <a:rPr kumimoji="0" lang="en-US" sz="1600" b="1" i="0" u="none" strike="noStrike" kern="1200" cap="none" spc="-20" normalizeH="0" baseline="0" noProof="0" dirty="0" err="1">
                <a:ln>
                  <a:noFill/>
                </a:ln>
                <a:solidFill>
                  <a:srgbClr val="115A91"/>
                </a:solidFill>
                <a:effectLst/>
                <a:uLnTx/>
                <a:uFillTx/>
                <a:latin typeface="Roboto" panose="02000000000000000000" pitchFamily="2" charset="0"/>
                <a:ea typeface="Roboto" panose="02000000000000000000" pitchFamily="2" charset="0"/>
                <a:cs typeface="Roboto" panose="02000000000000000000" pitchFamily="2" charset="0"/>
              </a:rPr>
              <a:t>LƯỢC</a:t>
            </a:r>
            <a:r>
              <a:rPr kumimoji="0" lang="en-US" sz="1600" b="1" i="0" u="none" strike="noStrike" kern="1200" cap="none" spc="-20" normalizeH="0" baseline="0" noProof="0" dirty="0">
                <a:ln>
                  <a:noFill/>
                </a:ln>
                <a:solidFill>
                  <a:srgbClr val="115A91"/>
                </a:solidFill>
                <a:effectLst/>
                <a:uLnTx/>
                <a:uFillTx/>
                <a:latin typeface="Roboto" panose="02000000000000000000" pitchFamily="2" charset="0"/>
                <a:ea typeface="Roboto" panose="02000000000000000000" pitchFamily="2" charset="0"/>
                <a:cs typeface="Roboto" panose="02000000000000000000" pitchFamily="2" charset="0"/>
              </a:rPr>
              <a:t> GIAO </a:t>
            </a:r>
            <a:r>
              <a:rPr kumimoji="0" lang="en-US" sz="1600" b="1" i="0" u="none" strike="noStrike" kern="1200" cap="none" spc="-20" normalizeH="0" baseline="0" noProof="0" dirty="0" err="1">
                <a:ln>
                  <a:noFill/>
                </a:ln>
                <a:solidFill>
                  <a:srgbClr val="115A91"/>
                </a:solidFill>
                <a:effectLst/>
                <a:uLnTx/>
                <a:uFillTx/>
                <a:latin typeface="Roboto" panose="02000000000000000000" pitchFamily="2" charset="0"/>
                <a:ea typeface="Roboto" panose="02000000000000000000" pitchFamily="2" charset="0"/>
                <a:cs typeface="Roboto" panose="02000000000000000000" pitchFamily="2" charset="0"/>
              </a:rPr>
              <a:t>DỊCH</a:t>
            </a:r>
            <a:endParaRPr kumimoji="0" lang="en-US" sz="1600" b="1"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endParaRPr>
          </a:p>
        </p:txBody>
      </p:sp>
      <p:sp>
        <p:nvSpPr>
          <p:cNvPr id="4" name="TextBox 3">
            <a:extLst>
              <a:ext uri="{FF2B5EF4-FFF2-40B4-BE49-F238E27FC236}">
                <a16:creationId xmlns:a16="http://schemas.microsoft.com/office/drawing/2014/main" id="{8DF527F4-90AF-E682-C5BE-124D578A1CBC}"/>
              </a:ext>
            </a:extLst>
          </p:cNvPr>
          <p:cNvSpPr txBox="1"/>
          <p:nvPr/>
        </p:nvSpPr>
        <p:spPr>
          <a:xfrm>
            <a:off x="298070" y="4587043"/>
            <a:ext cx="12028402"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2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rPr>
              <a:t>CỔ PHIẾU THEO DÕI CHỜ ĐIỂM MUA:</a:t>
            </a:r>
            <a:r>
              <a:rPr lang="en-US" sz="1400" b="1" spc="-20">
                <a:solidFill>
                  <a:schemeClr val="accent1">
                    <a:lumMod val="75000"/>
                  </a:schemeClr>
                </a:solidFill>
                <a:latin typeface="Roboto" panose="02000000000000000000" pitchFamily="2" charset="0"/>
                <a:ea typeface="Roboto" panose="02000000000000000000" pitchFamily="2" charset="0"/>
                <a:cs typeface="Roboto" panose="02000000000000000000" pitchFamily="2" charset="0"/>
              </a:rPr>
              <a:t> Bán lẻ (VNM, SAB), Ngân hàng (VIB, TPB), Thép (HPG), Bất động sản (HDC, HDG)</a:t>
            </a:r>
            <a:endParaRPr kumimoji="0" lang="en-US" sz="1400" b="1" i="0" u="none" strike="noStrike" kern="1200" cap="none" spc="-20" normalizeH="0" baseline="0" noProof="0">
              <a:ln>
                <a:noFill/>
              </a:ln>
              <a:solidFill>
                <a:schemeClr val="accent1">
                  <a:lumMod val="75000"/>
                </a:schemeClr>
              </a:solidFill>
              <a:effectLst/>
              <a:uLnTx/>
              <a:uFillTx/>
              <a:latin typeface="Roboto" panose="02000000000000000000" pitchFamily="2" charset="0"/>
              <a:ea typeface="Roboto" panose="02000000000000000000" pitchFamily="2" charset="0"/>
              <a:cs typeface="Roboto" panose="02000000000000000000" pitchFamily="2" charset="0"/>
            </a:endParaRPr>
          </a:p>
        </p:txBody>
      </p:sp>
      <p:sp>
        <p:nvSpPr>
          <p:cNvPr id="7" name="TextBox 6">
            <a:extLst>
              <a:ext uri="{FF2B5EF4-FFF2-40B4-BE49-F238E27FC236}">
                <a16:creationId xmlns:a16="http://schemas.microsoft.com/office/drawing/2014/main" id="{11C7C073-85BB-CD14-E65F-716EC69258DC}"/>
              </a:ext>
            </a:extLst>
          </p:cNvPr>
          <p:cNvSpPr txBox="1"/>
          <p:nvPr/>
        </p:nvSpPr>
        <p:spPr>
          <a:xfrm>
            <a:off x="298070" y="900063"/>
            <a:ext cx="6530788"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20" normalizeH="0" baseline="0" noProof="0">
                <a:ln>
                  <a:noFill/>
                </a:ln>
                <a:solidFill>
                  <a:srgbClr val="115A91"/>
                </a:solidFill>
                <a:effectLst/>
                <a:uLnTx/>
                <a:uFillTx/>
                <a:latin typeface="Roboto" panose="02000000000000000000" pitchFamily="2" charset="0"/>
                <a:ea typeface="Roboto" panose="02000000000000000000" pitchFamily="2" charset="0"/>
                <a:cs typeface="Roboto" panose="02000000000000000000" pitchFamily="2" charset="0"/>
              </a:rPr>
              <a:t>ĐIỂM NHẤN THỊ TRƯỜNG</a:t>
            </a:r>
            <a:endParaRPr kumimoji="0" lang="en-US" sz="1600" b="1" i="0" u="none" strike="noStrike" kern="1200" cap="none" spc="0" normalizeH="0" baseline="0" noProof="0">
              <a:ln>
                <a:noFill/>
              </a:ln>
              <a:solidFill>
                <a:prstClr val="black"/>
              </a:solidFill>
              <a:effectLst/>
              <a:uLnTx/>
              <a:uFillTx/>
              <a:latin typeface="Roboto" panose="02000000000000000000" pitchFamily="2" charset="0"/>
              <a:ea typeface="Roboto" panose="02000000000000000000" pitchFamily="2" charset="0"/>
              <a:cs typeface="Roboto" panose="02000000000000000000" pitchFamily="2" charset="0"/>
            </a:endParaRPr>
          </a:p>
        </p:txBody>
      </p:sp>
      <p:pic>
        <p:nvPicPr>
          <p:cNvPr id="10" name="Picture 9">
            <a:extLst>
              <a:ext uri="{FF2B5EF4-FFF2-40B4-BE49-F238E27FC236}">
                <a16:creationId xmlns:a16="http://schemas.microsoft.com/office/drawing/2014/main" id="{37D543DA-EF27-8CA6-9374-1EBED57C9648}"/>
              </a:ext>
            </a:extLst>
          </p:cNvPr>
          <p:cNvPicPr>
            <a:picLocks noChangeAspect="1"/>
          </p:cNvPicPr>
          <p:nvPr/>
        </p:nvPicPr>
        <p:blipFill>
          <a:blip r:embed="rId3"/>
          <a:stretch>
            <a:fillRect/>
          </a:stretch>
        </p:blipFill>
        <p:spPr>
          <a:xfrm>
            <a:off x="0" y="0"/>
            <a:ext cx="1937941" cy="822636"/>
          </a:xfrm>
          <a:prstGeom prst="rect">
            <a:avLst/>
          </a:prstGeom>
        </p:spPr>
      </p:pic>
    </p:spTree>
    <p:extLst>
      <p:ext uri="{BB962C8B-B14F-4D97-AF65-F5344CB8AC3E}">
        <p14:creationId xmlns:p14="http://schemas.microsoft.com/office/powerpoint/2010/main" val="262639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54ACE-33B2-F926-3773-F7CD7723843F}"/>
            </a:ext>
          </a:extLst>
        </p:cNvPr>
        <p:cNvGrpSpPr/>
        <p:nvPr/>
      </p:nvGrpSpPr>
      <p:grpSpPr>
        <a:xfrm>
          <a:off x="0" y="0"/>
          <a:ext cx="0" cy="0"/>
          <a:chOff x="0" y="0"/>
          <a:chExt cx="0" cy="0"/>
        </a:xfrm>
      </p:grpSpPr>
      <p:sp>
        <p:nvSpPr>
          <p:cNvPr id="11" name="TextBox 10">
            <a:extLst>
              <a:ext uri="{FF2B5EF4-FFF2-40B4-BE49-F238E27FC236}">
                <a16:creationId xmlns:a16="http://schemas.microsoft.com/office/drawing/2014/main" id="{D2C2E081-370B-C59F-E6A2-FE6A8F123D45}"/>
              </a:ext>
            </a:extLst>
          </p:cNvPr>
          <p:cNvSpPr txBox="1"/>
          <p:nvPr/>
        </p:nvSpPr>
        <p:spPr>
          <a:xfrm>
            <a:off x="1820153" y="261032"/>
            <a:ext cx="8148291" cy="461665"/>
          </a:xfrm>
          <a:prstGeom prst="rect">
            <a:avLst/>
          </a:prstGeom>
          <a:noFill/>
        </p:spPr>
        <p:txBody>
          <a:bodyPr wrap="square" rtlCol="0">
            <a:spAutoFit/>
          </a:bodyPr>
          <a:lstStyle/>
          <a:p>
            <a:pPr algn="ctr"/>
            <a:r>
              <a:rPr lang="en-US" sz="2400" b="1" dirty="0">
                <a:solidFill>
                  <a:srgbClr val="005993"/>
                </a:solidFill>
                <a:latin typeface="Roboto" pitchFamily="2" charset="0"/>
                <a:ea typeface="Roboto" pitchFamily="2" charset="0"/>
                <a:cs typeface="Aldhabi" panose="020B0604020202020204" pitchFamily="2" charset="-78"/>
              </a:rPr>
              <a:t>TIN TỨC ĐẦU NGÀY</a:t>
            </a:r>
            <a:endParaRPr lang="en-GB" sz="2400" b="1" dirty="0">
              <a:solidFill>
                <a:srgbClr val="005992"/>
              </a:solidFill>
              <a:latin typeface="Roboto" pitchFamily="2" charset="0"/>
              <a:ea typeface="Roboto" pitchFamily="2" charset="0"/>
              <a:cs typeface="Aldhabi" panose="020B0604020202020204" pitchFamily="2" charset="-78"/>
            </a:endParaRPr>
          </a:p>
        </p:txBody>
      </p:sp>
      <p:sp>
        <p:nvSpPr>
          <p:cNvPr id="7" name="TextBox 6">
            <a:extLst>
              <a:ext uri="{FF2B5EF4-FFF2-40B4-BE49-F238E27FC236}">
                <a16:creationId xmlns:a16="http://schemas.microsoft.com/office/drawing/2014/main" id="{F3880091-63AA-2DB2-0AE1-031EBD55E7BE}"/>
              </a:ext>
            </a:extLst>
          </p:cNvPr>
          <p:cNvSpPr txBox="1"/>
          <p:nvPr/>
        </p:nvSpPr>
        <p:spPr>
          <a:xfrm>
            <a:off x="340132" y="905840"/>
            <a:ext cx="5554166" cy="4369401"/>
          </a:xfrm>
          <a:prstGeom prst="rect">
            <a:avLst/>
          </a:prstGeom>
          <a:noFill/>
        </p:spPr>
        <p:txBody>
          <a:bodyPr wrap="square">
            <a:spAutoFit/>
          </a:bodyPr>
          <a:lstStyle/>
          <a:p>
            <a:pPr algn="just">
              <a:lnSpc>
                <a:spcPct val="110000"/>
              </a:lnSpc>
              <a:spcBef>
                <a:spcPts val="1200"/>
              </a:spcBef>
              <a:buSzPct val="150000"/>
            </a:pPr>
            <a:r>
              <a:rPr lang="en-US" sz="1300" b="1">
                <a:solidFill>
                  <a:srgbClr val="FF0000"/>
                </a:solidFill>
                <a:latin typeface="Roboto" panose="02000000000000000000" pitchFamily="2" charset="0"/>
                <a:ea typeface="Roboto" panose="02000000000000000000" pitchFamily="2" charset="0"/>
              </a:rPr>
              <a:t>Quốc tế</a:t>
            </a:r>
            <a:endParaRPr lang="en-GB" sz="1300" b="1">
              <a:solidFill>
                <a:srgbClr val="FF0000"/>
              </a:solidFill>
              <a:latin typeface="Roboto" panose="02000000000000000000" pitchFamily="2" charset="0"/>
              <a:ea typeface="Roboto" panose="02000000000000000000" pitchFamily="2" charset="0"/>
            </a:endParaRPr>
          </a:p>
          <a:p>
            <a:pPr marL="285750" indent="-285750" algn="just">
              <a:lnSpc>
                <a:spcPct val="110000"/>
              </a:lnSpc>
              <a:spcBef>
                <a:spcPts val="1200"/>
              </a:spcBef>
              <a:buSzPct val="150000"/>
              <a:buFontTx/>
              <a:buBlip>
                <a:blip r:embed="rId3"/>
              </a:buBlip>
            </a:pP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Phố Wall ghi nhận diễn biế</a:t>
            </a:r>
            <a:r>
              <a:rPr lang="en-US" sz="1300">
                <a:solidFill>
                  <a:srgbClr val="005992"/>
                </a:solidFill>
                <a:latin typeface="Roboto" panose="02000000000000000000" pitchFamily="2" charset="0"/>
                <a:ea typeface="Roboto" panose="02000000000000000000" pitchFamily="2" charset="0"/>
                <a:cs typeface="Roboto" panose="02000000000000000000" pitchFamily="2" charset="0"/>
              </a:rPr>
              <a:t>n giảm điểm </a:t>
            </a:r>
            <a:r>
              <a:rPr lang="en-AU" sz="1300">
                <a:solidFill>
                  <a:srgbClr val="005992"/>
                </a:solidFill>
                <a:latin typeface="Roboto" panose="02000000000000000000" pitchFamily="2" charset="0"/>
                <a:ea typeface="Roboto" panose="02000000000000000000" pitchFamily="2" charset="0"/>
                <a:cs typeface="Roboto" panose="02000000000000000000" pitchFamily="2" charset="0"/>
              </a:rPr>
              <a:t>trong phiên giao dịch 09/10. Chỉ số Dow Jones giảm 243,36 điểm (0,52</a:t>
            </a: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a:t>
            </a:r>
            <a:r>
              <a:rPr lang="en-US" sz="1300">
                <a:solidFill>
                  <a:srgbClr val="005992"/>
                </a:solidFill>
                <a:latin typeface="Roboto" panose="02000000000000000000" pitchFamily="2" charset="0"/>
                <a:ea typeface="Roboto" panose="02000000000000000000" pitchFamily="2" charset="0"/>
                <a:cs typeface="Roboto" panose="02000000000000000000" pitchFamily="2" charset="0"/>
              </a:rPr>
              <a:t> </a:t>
            </a: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chỉ số NASDA</a:t>
            </a:r>
            <a:r>
              <a:rPr lang="en-US" sz="1300">
                <a:solidFill>
                  <a:srgbClr val="005992"/>
                </a:solidFill>
                <a:latin typeface="Roboto" panose="02000000000000000000" pitchFamily="2" charset="0"/>
                <a:ea typeface="Roboto" panose="02000000000000000000" pitchFamily="2" charset="0"/>
                <a:cs typeface="Roboto" panose="02000000000000000000" pitchFamily="2" charset="0"/>
              </a:rPr>
              <a:t>Q giảm 18,75 </a:t>
            </a: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điểm (</a:t>
            </a:r>
            <a:r>
              <a:rPr lang="en-AU" sz="1300">
                <a:solidFill>
                  <a:srgbClr val="005992"/>
                </a:solidFill>
                <a:latin typeface="Roboto" panose="02000000000000000000" pitchFamily="2" charset="0"/>
                <a:ea typeface="Roboto" panose="02000000000000000000" pitchFamily="2" charset="0"/>
                <a:cs typeface="Roboto" panose="02000000000000000000" pitchFamily="2" charset="0"/>
              </a:rPr>
              <a:t>0,081</a:t>
            </a: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 và chỉ số S&amp;P 500</a:t>
            </a:r>
            <a:r>
              <a:rPr lang="en-US" sz="1300">
                <a:solidFill>
                  <a:srgbClr val="005992"/>
                </a:solidFill>
                <a:latin typeface="Roboto" panose="02000000000000000000" pitchFamily="2" charset="0"/>
                <a:ea typeface="Roboto" panose="02000000000000000000" pitchFamily="2" charset="0"/>
                <a:cs typeface="Roboto" panose="02000000000000000000" pitchFamily="2" charset="0"/>
              </a:rPr>
              <a:t> giảm 18,61 điểm (0,28%).</a:t>
            </a:r>
            <a:endParaRPr lang="en-AU" sz="1300">
              <a:solidFill>
                <a:srgbClr val="005992"/>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200"/>
              </a:spcBef>
              <a:buSzPct val="150000"/>
              <a:buFontTx/>
              <a:buBlip>
                <a:blip r:embed="rId3"/>
              </a:buBlip>
            </a:pPr>
            <a:r>
              <a:rPr lang="en-US" sz="1300">
                <a:solidFill>
                  <a:srgbClr val="005992"/>
                </a:solidFill>
                <a:latin typeface="Roboto" panose="02000000000000000000" pitchFamily="2" charset="0"/>
                <a:ea typeface="Roboto" panose="02000000000000000000" pitchFamily="2" charset="0"/>
                <a:cs typeface="Roboto" panose="02000000000000000000" pitchFamily="2" charset="0"/>
              </a:rPr>
              <a:t>Chứng khoán châu Âu có diễn biến giảm  điểm trong ngày giao dịch </a:t>
            </a:r>
            <a:r>
              <a:rPr lang="en-AU" sz="1300">
                <a:solidFill>
                  <a:srgbClr val="005992"/>
                </a:solidFill>
                <a:latin typeface="Roboto" panose="02000000000000000000" pitchFamily="2" charset="0"/>
                <a:ea typeface="Roboto" panose="02000000000000000000" pitchFamily="2" charset="0"/>
                <a:cs typeface="Roboto" panose="02000000000000000000" pitchFamily="2" charset="0"/>
              </a:rPr>
              <a:t>09/10</a:t>
            </a:r>
            <a:r>
              <a:rPr lang="en-US" sz="1300">
                <a:solidFill>
                  <a:srgbClr val="005992"/>
                </a:solidFill>
                <a:latin typeface="Roboto" panose="02000000000000000000" pitchFamily="2" charset="0"/>
                <a:ea typeface="Roboto" panose="02000000000000000000" pitchFamily="2" charset="0"/>
                <a:cs typeface="Roboto" panose="02000000000000000000" pitchFamily="2" charset="0"/>
              </a:rPr>
              <a:t>. Chỉ số FTSE 100 (Anh) giảm 39,47 điểm (0,41%), CAC 40 (Pháp) giảm 18,77 điểm (</a:t>
            </a:r>
            <a:r>
              <a:rPr lang="en-AU" sz="1300">
                <a:solidFill>
                  <a:srgbClr val="005992"/>
                </a:solidFill>
                <a:latin typeface="Roboto" panose="02000000000000000000" pitchFamily="2" charset="0"/>
                <a:ea typeface="Roboto" panose="02000000000000000000" pitchFamily="2" charset="0"/>
                <a:cs typeface="Roboto" panose="02000000000000000000" pitchFamily="2" charset="0"/>
              </a:rPr>
              <a:t>0,23</a:t>
            </a:r>
            <a:r>
              <a:rPr lang="en-US" sz="1300">
                <a:solidFill>
                  <a:srgbClr val="005992"/>
                </a:solidFill>
                <a:latin typeface="Roboto" panose="02000000000000000000" pitchFamily="2" charset="0"/>
                <a:ea typeface="Roboto" panose="02000000000000000000" pitchFamily="2" charset="0"/>
                <a:cs typeface="Roboto" panose="02000000000000000000" pitchFamily="2" charset="0"/>
              </a:rPr>
              <a:t>%) và DAX (Đức) </a:t>
            </a:r>
            <a:r>
              <a:rPr lang="en-AU" sz="1300">
                <a:solidFill>
                  <a:srgbClr val="005992"/>
                </a:solidFill>
                <a:latin typeface="Roboto" panose="02000000000000000000" pitchFamily="2" charset="0"/>
                <a:ea typeface="Roboto" panose="02000000000000000000" pitchFamily="2" charset="0"/>
                <a:cs typeface="Roboto" panose="02000000000000000000" pitchFamily="2" charset="0"/>
              </a:rPr>
              <a:t>tăng 14,12 </a:t>
            </a:r>
            <a:r>
              <a:rPr lang="en-US" sz="1300">
                <a:solidFill>
                  <a:srgbClr val="005992"/>
                </a:solidFill>
                <a:latin typeface="Roboto" panose="02000000000000000000" pitchFamily="2" charset="0"/>
                <a:ea typeface="Roboto" panose="02000000000000000000" pitchFamily="2" charset="0"/>
                <a:cs typeface="Roboto" panose="02000000000000000000" pitchFamily="2" charset="0"/>
              </a:rPr>
              <a:t>điểm (</a:t>
            </a:r>
            <a:r>
              <a:rPr lang="en-AU" sz="1300">
                <a:solidFill>
                  <a:srgbClr val="005992"/>
                </a:solidFill>
                <a:latin typeface="Roboto" panose="02000000000000000000" pitchFamily="2" charset="0"/>
                <a:ea typeface="Roboto" panose="02000000000000000000" pitchFamily="2" charset="0"/>
                <a:cs typeface="Roboto" panose="02000000000000000000" pitchFamily="2" charset="0"/>
              </a:rPr>
              <a:t>0,057</a:t>
            </a:r>
            <a:r>
              <a:rPr lang="en-US" sz="1300">
                <a:solidFill>
                  <a:srgbClr val="005992"/>
                </a:solidFill>
                <a:latin typeface="Roboto" panose="02000000000000000000" pitchFamily="2" charset="0"/>
                <a:ea typeface="Roboto" panose="02000000000000000000" pitchFamily="2" charset="0"/>
                <a:cs typeface="Roboto" panose="02000000000000000000" pitchFamily="2" charset="0"/>
              </a:rPr>
              <a:t>%).</a:t>
            </a:r>
          </a:p>
          <a:p>
            <a:pPr marL="285750" indent="-285750" algn="just">
              <a:lnSpc>
                <a:spcPct val="110000"/>
              </a:lnSpc>
              <a:spcBef>
                <a:spcPts val="1200"/>
              </a:spcBef>
              <a:buSzPct val="150000"/>
              <a:buBlip>
                <a:blip r:embed="rId3"/>
              </a:buBlip>
            </a:pP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Ukraina thừa nhận buộc phải tăng mua đáng kể khí đốt sau đòn không kích của Nga</a:t>
            </a:r>
            <a:endParaRPr lang="en-AU" sz="1300">
              <a:solidFill>
                <a:srgbClr val="005992"/>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200"/>
              </a:spcBef>
              <a:buSzPct val="150000"/>
              <a:buBlip>
                <a:blip r:embed="rId3"/>
              </a:buBlip>
            </a:pP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Shell và TotalEnergies cảnh báo nguy cơ dư thừa khí tự nhiên hóa lỏng (LNG) khi các công ty Mỹ ồ ạt xây dựng thêm các cảng xuất khẩu.</a:t>
            </a:r>
            <a:endParaRPr lang="en-AU" sz="1300">
              <a:solidFill>
                <a:srgbClr val="005992"/>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200"/>
              </a:spcBef>
              <a:buSzPct val="150000"/>
              <a:buBlip>
                <a:blip r:embed="rId3"/>
              </a:buBlip>
            </a:pP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Theo Ủy ban Đặc biệt Hạ viện về Cạnh tranh Chiến lược giữa Mỹ và Trung Quốc, năm nhà sản xuất thiết bị bán dẫn lớn đã bán công nghệ quan trọng trị giá 38 tỷ USD cho Trung Quốc vào năm 2024.</a:t>
            </a:r>
          </a:p>
        </p:txBody>
      </p:sp>
      <p:sp>
        <p:nvSpPr>
          <p:cNvPr id="2" name="TextBox 1">
            <a:extLst>
              <a:ext uri="{FF2B5EF4-FFF2-40B4-BE49-F238E27FC236}">
                <a16:creationId xmlns:a16="http://schemas.microsoft.com/office/drawing/2014/main" id="{D2EFBD41-1438-A2BC-165C-2C7418474102}"/>
              </a:ext>
            </a:extLst>
          </p:cNvPr>
          <p:cNvSpPr txBox="1"/>
          <p:nvPr/>
        </p:nvSpPr>
        <p:spPr>
          <a:xfrm>
            <a:off x="6096000" y="905840"/>
            <a:ext cx="5991225" cy="1927194"/>
          </a:xfrm>
          <a:prstGeom prst="rect">
            <a:avLst/>
          </a:prstGeom>
          <a:noFill/>
        </p:spPr>
        <p:txBody>
          <a:bodyPr wrap="square" rtlCol="0">
            <a:spAutoFit/>
          </a:bodyPr>
          <a:lstStyle/>
          <a:p>
            <a:pPr algn="just">
              <a:lnSpc>
                <a:spcPct val="110000"/>
              </a:lnSpc>
              <a:spcBef>
                <a:spcPts val="1200"/>
              </a:spcBef>
              <a:buSzPct val="150000"/>
            </a:pPr>
            <a:r>
              <a:rPr lang="vi-VN" sz="1300" b="1" i="0">
                <a:solidFill>
                  <a:srgbClr val="FF0000"/>
                </a:solidFill>
                <a:effectLst/>
                <a:latin typeface="Roboto" panose="02000000000000000000" pitchFamily="2" charset="0"/>
                <a:ea typeface="Roboto" panose="02000000000000000000" pitchFamily="2" charset="0"/>
                <a:cs typeface="Roboto" panose="02000000000000000000" pitchFamily="2" charset="0"/>
              </a:rPr>
              <a:t>Trong nước</a:t>
            </a:r>
            <a:r>
              <a:rPr lang="en-US" sz="1300" b="1" i="0">
                <a:solidFill>
                  <a:srgbClr val="FF0000"/>
                </a:solidFill>
                <a:effectLst/>
                <a:latin typeface="Roboto" panose="02000000000000000000" pitchFamily="2" charset="0"/>
                <a:ea typeface="Roboto" panose="02000000000000000000" pitchFamily="2" charset="0"/>
                <a:cs typeface="Roboto" panose="02000000000000000000" pitchFamily="2" charset="0"/>
              </a:rPr>
              <a:t> </a:t>
            </a:r>
            <a:endParaRPr lang="vi-VN" sz="1300" b="1" i="0">
              <a:solidFill>
                <a:srgbClr val="FF0000"/>
              </a:solidFill>
              <a:effectLst/>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200"/>
              </a:spcBef>
              <a:buSzPct val="150000"/>
              <a:buBlip>
                <a:blip r:embed="rId3"/>
              </a:buBlip>
            </a:pP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Với tổng kim ngạch đạt hơn 680 tỷ USD trong 9 tháng đầu năm 2025, tăng 17,3% so với cùng kỳ năm 2024, hoạt động xuất nhập khẩu (XNK) tiếp tục là điểm sáng nổi bật trong bức tranh kinh tế Việt Nam.</a:t>
            </a:r>
            <a:endParaRPr lang="en-AU" sz="1300">
              <a:solidFill>
                <a:srgbClr val="005992"/>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200"/>
              </a:spcBef>
              <a:buSzPct val="150000"/>
              <a:buBlip>
                <a:blip r:embed="rId3"/>
              </a:buBlip>
            </a:pPr>
            <a:r>
              <a:rPr lang="vi-VN" sz="1300">
                <a:solidFill>
                  <a:srgbClr val="005992"/>
                </a:solidFill>
                <a:latin typeface="Roboto" panose="02000000000000000000" pitchFamily="2" charset="0"/>
                <a:ea typeface="Roboto" panose="02000000000000000000" pitchFamily="2" charset="0"/>
                <a:cs typeface="Roboto" panose="02000000000000000000" pitchFamily="2" charset="0"/>
              </a:rPr>
              <a:t>Chiếm tới 27% GDP nông nghiệp và đứng trong top 5 thế giới về đàn heo, top 2 về thủy cầm, ngành chăn nuôi Việt Nam đang cho thấy tiềm lực mạnh mẽ.</a:t>
            </a:r>
          </a:p>
        </p:txBody>
      </p:sp>
      <p:pic>
        <p:nvPicPr>
          <p:cNvPr id="3" name="Picture 2">
            <a:extLst>
              <a:ext uri="{FF2B5EF4-FFF2-40B4-BE49-F238E27FC236}">
                <a16:creationId xmlns:a16="http://schemas.microsoft.com/office/drawing/2014/main" id="{D57CC1DA-5E89-CBF8-A808-00661F93CF7B}"/>
              </a:ext>
            </a:extLst>
          </p:cNvPr>
          <p:cNvPicPr>
            <a:picLocks noChangeAspect="1"/>
          </p:cNvPicPr>
          <p:nvPr/>
        </p:nvPicPr>
        <p:blipFill>
          <a:blip r:embed="rId4"/>
          <a:stretch>
            <a:fillRect/>
          </a:stretch>
        </p:blipFill>
        <p:spPr>
          <a:xfrm>
            <a:off x="0" y="0"/>
            <a:ext cx="1937941" cy="822636"/>
          </a:xfrm>
          <a:prstGeom prst="rect">
            <a:avLst/>
          </a:prstGeom>
        </p:spPr>
      </p:pic>
    </p:spTree>
    <p:extLst>
      <p:ext uri="{BB962C8B-B14F-4D97-AF65-F5344CB8AC3E}">
        <p14:creationId xmlns:p14="http://schemas.microsoft.com/office/powerpoint/2010/main" val="1710042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087D67C2-F404-1D98-1CFC-245DC2638BBD}"/>
              </a:ext>
            </a:extLst>
          </p:cNvPr>
          <p:cNvSpPr txBox="1"/>
          <p:nvPr/>
        </p:nvSpPr>
        <p:spPr>
          <a:xfrm>
            <a:off x="2179069" y="477623"/>
            <a:ext cx="8148291" cy="461665"/>
          </a:xfrm>
          <a:prstGeom prst="rect">
            <a:avLst/>
          </a:prstGeom>
          <a:noFill/>
        </p:spPr>
        <p:txBody>
          <a:bodyPr wrap="square" rtlCol="0">
            <a:spAutoFit/>
          </a:bodyPr>
          <a:lstStyle/>
          <a:p>
            <a:pPr algn="ctr"/>
            <a:r>
              <a:rPr lang="en-US" sz="2400" b="1" dirty="0">
                <a:solidFill>
                  <a:srgbClr val="005993"/>
                </a:solidFill>
                <a:latin typeface="Roboto" pitchFamily="2" charset="0"/>
                <a:ea typeface="Roboto" pitchFamily="2" charset="0"/>
                <a:cs typeface="Aldhabi" panose="020B0604020202020204" pitchFamily="2" charset="-78"/>
              </a:rPr>
              <a:t>TIN TỨC ĐẦU NGÀY</a:t>
            </a:r>
            <a:endParaRPr lang="en-GB" sz="2400" b="1" dirty="0">
              <a:solidFill>
                <a:srgbClr val="005992"/>
              </a:solidFill>
              <a:latin typeface="Roboto" pitchFamily="2" charset="0"/>
              <a:ea typeface="Roboto" pitchFamily="2" charset="0"/>
              <a:cs typeface="Aldhabi" panose="020B0604020202020204" pitchFamily="2" charset="-78"/>
            </a:endParaRPr>
          </a:p>
        </p:txBody>
      </p:sp>
      <p:sp>
        <p:nvSpPr>
          <p:cNvPr id="7" name="TextBox 6">
            <a:extLst>
              <a:ext uri="{FF2B5EF4-FFF2-40B4-BE49-F238E27FC236}">
                <a16:creationId xmlns:a16="http://schemas.microsoft.com/office/drawing/2014/main" id="{6FB1CD26-2886-162B-DF4E-370EEC442695}"/>
              </a:ext>
            </a:extLst>
          </p:cNvPr>
          <p:cNvSpPr txBox="1"/>
          <p:nvPr/>
        </p:nvSpPr>
        <p:spPr>
          <a:xfrm>
            <a:off x="182880" y="1241192"/>
            <a:ext cx="5755907" cy="3328091"/>
          </a:xfrm>
          <a:prstGeom prst="rect">
            <a:avLst/>
          </a:prstGeom>
          <a:noFill/>
        </p:spPr>
        <p:txBody>
          <a:bodyPr wrap="square">
            <a:spAutoFit/>
          </a:bodyPr>
          <a:lstStyle/>
          <a:p>
            <a:pPr marL="0" indent="0" algn="just">
              <a:spcBef>
                <a:spcPts val="1800"/>
              </a:spcBef>
              <a:buSzPct val="150000"/>
              <a:buFontTx/>
              <a:buNone/>
            </a:pPr>
            <a:r>
              <a:rPr lang="en-US" sz="1300" b="1" dirty="0">
                <a:solidFill>
                  <a:srgbClr val="FF0000"/>
                </a:solidFill>
                <a:latin typeface="Roboto" panose="02000000000000000000" pitchFamily="2" charset="0"/>
                <a:ea typeface="Roboto" panose="02000000000000000000" pitchFamily="2" charset="0"/>
                <a:cs typeface="Roboto" panose="02000000000000000000" pitchFamily="2" charset="0"/>
              </a:rPr>
              <a:t>Doanh </a:t>
            </a:r>
            <a:r>
              <a:rPr lang="en-US" sz="1300" b="1" dirty="0" err="1">
                <a:solidFill>
                  <a:srgbClr val="FF0000"/>
                </a:solidFill>
                <a:latin typeface="Roboto" panose="02000000000000000000" pitchFamily="2" charset="0"/>
                <a:ea typeface="Roboto" panose="02000000000000000000" pitchFamily="2" charset="0"/>
                <a:cs typeface="Roboto" panose="02000000000000000000" pitchFamily="2" charset="0"/>
              </a:rPr>
              <a:t>nghiệp</a:t>
            </a:r>
            <a:endParaRPr lang="en-AU" sz="1400" dirty="0">
              <a:solidFill>
                <a:srgbClr val="005992"/>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800"/>
              </a:spcBef>
              <a:buSzPct val="150000"/>
              <a:buBlip>
                <a:blip r:embed="rId2"/>
              </a:buBlip>
            </a:pPr>
            <a:r>
              <a:rPr lang="vi-VN" sz="1400">
                <a:solidFill>
                  <a:srgbClr val="005992"/>
                </a:solidFill>
                <a:latin typeface="Roboto" panose="02000000000000000000" pitchFamily="2" charset="0"/>
                <a:ea typeface="Roboto" panose="02000000000000000000" pitchFamily="2" charset="0"/>
                <a:cs typeface="Roboto" panose="02000000000000000000" pitchFamily="2" charset="0"/>
              </a:rPr>
              <a:t>CMS: Lãnh đạo Tập đoàn CMH Việt Nam muốn rút toàn bộ vốn, gần 60% tài sản “treo” ở đối tác</a:t>
            </a:r>
            <a:endParaRPr lang="en-AU" sz="1400">
              <a:solidFill>
                <a:srgbClr val="005992"/>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800"/>
              </a:spcBef>
              <a:buSzPct val="150000"/>
              <a:buBlip>
                <a:blip r:embed="rId2"/>
              </a:buBlip>
            </a:pPr>
            <a:r>
              <a:rPr lang="vi-VN" sz="1400">
                <a:solidFill>
                  <a:srgbClr val="005992"/>
                </a:solidFill>
                <a:latin typeface="Roboto" panose="02000000000000000000" pitchFamily="2" charset="0"/>
                <a:ea typeface="Roboto" panose="02000000000000000000" pitchFamily="2" charset="0"/>
                <a:cs typeface="Roboto" panose="02000000000000000000" pitchFamily="2" charset="0"/>
              </a:rPr>
              <a:t>CNG: Báo lãi trước thuế 9 tháng đạt 80,5 tỷ đồng, hoàn thành 122% kế hoạch</a:t>
            </a:r>
            <a:endParaRPr lang="en-AU" sz="1400">
              <a:solidFill>
                <a:srgbClr val="005992"/>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800"/>
              </a:spcBef>
              <a:buSzPct val="150000"/>
              <a:buBlip>
                <a:blip r:embed="rId2"/>
              </a:buBlip>
            </a:pPr>
            <a:r>
              <a:rPr lang="vi-VN" sz="1400">
                <a:solidFill>
                  <a:srgbClr val="005992"/>
                </a:solidFill>
                <a:latin typeface="Roboto" panose="02000000000000000000" pitchFamily="2" charset="0"/>
                <a:ea typeface="Roboto" panose="02000000000000000000" pitchFamily="2" charset="0"/>
                <a:cs typeface="Roboto" panose="02000000000000000000" pitchFamily="2" charset="0"/>
              </a:rPr>
              <a:t>MIG: Bảo hiểm Quân đội bổ nhiệm phó tổng giám đốc mới</a:t>
            </a:r>
            <a:endParaRPr lang="en-AU" sz="1400">
              <a:solidFill>
                <a:srgbClr val="005992"/>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800"/>
              </a:spcBef>
              <a:buSzPct val="150000"/>
              <a:buBlip>
                <a:blip r:embed="rId2"/>
              </a:buBlip>
            </a:pPr>
            <a:r>
              <a:rPr lang="vi-VN" sz="1400">
                <a:solidFill>
                  <a:srgbClr val="005992"/>
                </a:solidFill>
                <a:latin typeface="Roboto" panose="02000000000000000000" pitchFamily="2" charset="0"/>
                <a:ea typeface="Roboto" panose="02000000000000000000" pitchFamily="2" charset="0"/>
                <a:cs typeface="Roboto" panose="02000000000000000000" pitchFamily="2" charset="0"/>
              </a:rPr>
              <a:t>PSH: NSH Petro bị xử phạt do 'ém' thông tin về tài chính, trái phiếu</a:t>
            </a:r>
            <a:endParaRPr lang="en-AU" sz="1400">
              <a:solidFill>
                <a:srgbClr val="005992"/>
              </a:solidFill>
              <a:latin typeface="Roboto" panose="02000000000000000000" pitchFamily="2" charset="0"/>
              <a:ea typeface="Roboto" panose="02000000000000000000" pitchFamily="2" charset="0"/>
              <a:cs typeface="Roboto" panose="02000000000000000000" pitchFamily="2" charset="0"/>
            </a:endParaRPr>
          </a:p>
          <a:p>
            <a:pPr marL="285750" indent="-285750" algn="just">
              <a:lnSpc>
                <a:spcPct val="110000"/>
              </a:lnSpc>
              <a:spcBef>
                <a:spcPts val="1800"/>
              </a:spcBef>
              <a:buSzPct val="150000"/>
              <a:buBlip>
                <a:blip r:embed="rId2"/>
              </a:buBlip>
            </a:pPr>
            <a:r>
              <a:rPr lang="vi-VN" sz="1400">
                <a:solidFill>
                  <a:srgbClr val="005992"/>
                </a:solidFill>
                <a:latin typeface="Roboto" panose="02000000000000000000" pitchFamily="2" charset="0"/>
                <a:ea typeface="Roboto" panose="02000000000000000000" pitchFamily="2" charset="0"/>
                <a:cs typeface="Roboto" panose="02000000000000000000" pitchFamily="2" charset="0"/>
              </a:rPr>
              <a:t>NVL: Viện kiểm sát đề nghị hủy án vụ 'khách hàng thoát nợ 5 tỉ đồng'</a:t>
            </a:r>
          </a:p>
        </p:txBody>
      </p:sp>
      <p:sp>
        <p:nvSpPr>
          <p:cNvPr id="6" name="TextBox 5">
            <a:extLst>
              <a:ext uri="{FF2B5EF4-FFF2-40B4-BE49-F238E27FC236}">
                <a16:creationId xmlns:a16="http://schemas.microsoft.com/office/drawing/2014/main" id="{5B6FFBC9-85F5-7DC7-CB36-82DD81F3C289}"/>
              </a:ext>
            </a:extLst>
          </p:cNvPr>
          <p:cNvSpPr txBox="1"/>
          <p:nvPr/>
        </p:nvSpPr>
        <p:spPr>
          <a:xfrm>
            <a:off x="6253214" y="1624916"/>
            <a:ext cx="5556983" cy="3134191"/>
          </a:xfrm>
          <a:prstGeom prst="rect">
            <a:avLst/>
          </a:prstGeom>
          <a:noFill/>
        </p:spPr>
        <p:txBody>
          <a:bodyPr wrap="square">
            <a:spAutoFit/>
          </a:bodyPr>
          <a:lstStyle>
            <a:defPPr>
              <a:defRPr lang="en-US"/>
            </a:defPPr>
            <a:lvl1pPr marL="285750" indent="-285750" algn="just">
              <a:lnSpc>
                <a:spcPct val="110000"/>
              </a:lnSpc>
              <a:spcBef>
                <a:spcPts val="1800"/>
              </a:spcBef>
              <a:buSzPct val="150000"/>
              <a:buFontTx/>
              <a:buBlip>
                <a:blip r:embed="rId2"/>
              </a:buBlip>
              <a:defRPr sz="1400">
                <a:solidFill>
                  <a:srgbClr val="005992"/>
                </a:solidFill>
                <a:latin typeface="Roboto" pitchFamily="2" charset="0"/>
                <a:ea typeface="Roboto" pitchFamily="2" charset="0"/>
              </a:defRPr>
            </a:lvl1pPr>
          </a:lstStyle>
          <a:p>
            <a:r>
              <a:rPr lang="vi-VN" sz="1400">
                <a:solidFill>
                  <a:srgbClr val="005992"/>
                </a:solidFill>
                <a:latin typeface="Roboto" panose="02000000000000000000" pitchFamily="2" charset="0"/>
                <a:ea typeface="Roboto" panose="02000000000000000000" pitchFamily="2" charset="0"/>
                <a:cs typeface="Roboto" panose="02000000000000000000" pitchFamily="2" charset="0"/>
              </a:rPr>
              <a:t>SBT: Nữ tướng ngành Nông nghiệp hiện đại góp mặt trong “Top 100 Phụ nữ có ảnh hưởng nhất” châu Á</a:t>
            </a:r>
            <a:endParaRPr lang="en-AU" sz="1400">
              <a:solidFill>
                <a:srgbClr val="005992"/>
              </a:solidFill>
              <a:latin typeface="Roboto" panose="02000000000000000000" pitchFamily="2" charset="0"/>
              <a:ea typeface="Roboto" panose="02000000000000000000" pitchFamily="2" charset="0"/>
              <a:cs typeface="Roboto" panose="02000000000000000000" pitchFamily="2" charset="0"/>
            </a:endParaRPr>
          </a:p>
          <a:p>
            <a:r>
              <a:rPr lang="vi-VN" sz="1400">
                <a:solidFill>
                  <a:srgbClr val="005992"/>
                </a:solidFill>
                <a:latin typeface="Roboto" panose="02000000000000000000" pitchFamily="2" charset="0"/>
                <a:ea typeface="Roboto" panose="02000000000000000000" pitchFamily="2" charset="0"/>
                <a:cs typeface="Roboto" panose="02000000000000000000" pitchFamily="2" charset="0"/>
              </a:rPr>
              <a:t>BSR: Lọc hóa dầu Bình Sơn phát hành hơn 1,9 tỷ cổ phiếu trả cổ tức và thưởng cho cổ đông</a:t>
            </a:r>
            <a:endParaRPr lang="en-AU" sz="1400">
              <a:solidFill>
                <a:srgbClr val="005992"/>
              </a:solidFill>
              <a:latin typeface="Roboto" panose="02000000000000000000" pitchFamily="2" charset="0"/>
              <a:ea typeface="Roboto" panose="02000000000000000000" pitchFamily="2" charset="0"/>
              <a:cs typeface="Roboto" panose="02000000000000000000" pitchFamily="2" charset="0"/>
            </a:endParaRPr>
          </a:p>
          <a:p>
            <a:r>
              <a:rPr lang="en-AU" sz="1400">
                <a:solidFill>
                  <a:srgbClr val="005992"/>
                </a:solidFill>
                <a:latin typeface="Roboto" panose="02000000000000000000" pitchFamily="2" charset="0"/>
                <a:ea typeface="Roboto" panose="02000000000000000000" pitchFamily="2" charset="0"/>
                <a:cs typeface="Roboto" panose="02000000000000000000" pitchFamily="2" charset="0"/>
              </a:rPr>
              <a:t>CMG: Kiến nghị Chính phủ sớm cụ thể hóa nhiệm vụ quốc gia về AI và điện toán đám mây</a:t>
            </a:r>
          </a:p>
          <a:p>
            <a:r>
              <a:rPr lang="vi-VN" sz="1400">
                <a:solidFill>
                  <a:srgbClr val="005992"/>
                </a:solidFill>
                <a:latin typeface="Roboto" panose="02000000000000000000" pitchFamily="2" charset="0"/>
                <a:ea typeface="Roboto" panose="02000000000000000000" pitchFamily="2" charset="0"/>
                <a:cs typeface="Roboto" panose="02000000000000000000" pitchFamily="2" charset="0"/>
              </a:rPr>
              <a:t>BID: Mua lại 2 lô trái phiếu trước hạn</a:t>
            </a:r>
            <a:endParaRPr lang="en-AU" sz="1400">
              <a:solidFill>
                <a:srgbClr val="005992"/>
              </a:solidFill>
              <a:latin typeface="Roboto" panose="02000000000000000000" pitchFamily="2" charset="0"/>
              <a:ea typeface="Roboto" panose="02000000000000000000" pitchFamily="2" charset="0"/>
              <a:cs typeface="Roboto" panose="02000000000000000000" pitchFamily="2" charset="0"/>
            </a:endParaRPr>
          </a:p>
          <a:p>
            <a:r>
              <a:rPr lang="vi-VN" sz="1400">
                <a:solidFill>
                  <a:srgbClr val="005992"/>
                </a:solidFill>
                <a:latin typeface="Roboto" panose="02000000000000000000" pitchFamily="2" charset="0"/>
                <a:ea typeface="Roboto" panose="02000000000000000000" pitchFamily="2" charset="0"/>
                <a:cs typeface="Roboto" panose="02000000000000000000" pitchFamily="2" charset="0"/>
              </a:rPr>
              <a:t>GVR: Lợi nhuận trước thuế 9 tháng năm 2025 ước đạt 6.256 tỷ đồng, tăng gần 95% so với cùng kỳ</a:t>
            </a:r>
            <a:endParaRPr lang="en-AU" sz="1400">
              <a:solidFill>
                <a:srgbClr val="005992"/>
              </a:solidFill>
              <a:latin typeface="Roboto" panose="02000000000000000000" pitchFamily="2" charset="0"/>
              <a:ea typeface="Roboto" panose="02000000000000000000" pitchFamily="2" charset="0"/>
              <a:cs typeface="Roboto" panose="02000000000000000000" pitchFamily="2" charset="0"/>
            </a:endParaRPr>
          </a:p>
        </p:txBody>
      </p:sp>
      <p:pic>
        <p:nvPicPr>
          <p:cNvPr id="2" name="Picture 1">
            <a:extLst>
              <a:ext uri="{FF2B5EF4-FFF2-40B4-BE49-F238E27FC236}">
                <a16:creationId xmlns:a16="http://schemas.microsoft.com/office/drawing/2014/main" id="{BB4BE674-3555-C181-03AC-F5009029263C}"/>
              </a:ext>
            </a:extLst>
          </p:cNvPr>
          <p:cNvPicPr>
            <a:picLocks noChangeAspect="1"/>
          </p:cNvPicPr>
          <p:nvPr/>
        </p:nvPicPr>
        <p:blipFill>
          <a:blip r:embed="rId3"/>
          <a:stretch>
            <a:fillRect/>
          </a:stretch>
        </p:blipFill>
        <p:spPr>
          <a:xfrm>
            <a:off x="0" y="0"/>
            <a:ext cx="1937941" cy="822636"/>
          </a:xfrm>
          <a:prstGeom prst="rect">
            <a:avLst/>
          </a:prstGeom>
        </p:spPr>
      </p:pic>
    </p:spTree>
    <p:extLst>
      <p:ext uri="{BB962C8B-B14F-4D97-AF65-F5344CB8AC3E}">
        <p14:creationId xmlns:p14="http://schemas.microsoft.com/office/powerpoint/2010/main" val="2701879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1C203234-0CD6-F41B-67E3-DCC6B789A9FE}"/>
              </a:ext>
            </a:extLst>
          </p:cNvPr>
          <p:cNvGraphicFramePr>
            <a:graphicFrameLocks noGrp="1"/>
          </p:cNvGraphicFramePr>
          <p:nvPr>
            <p:extLst>
              <p:ext uri="{D42A27DB-BD31-4B8C-83A1-F6EECF244321}">
                <p14:modId xmlns:p14="http://schemas.microsoft.com/office/powerpoint/2010/main" val="3225140704"/>
              </p:ext>
            </p:extLst>
          </p:nvPr>
        </p:nvGraphicFramePr>
        <p:xfrm>
          <a:off x="2131820" y="900073"/>
          <a:ext cx="8317328" cy="5222422"/>
        </p:xfrm>
        <a:graphic>
          <a:graphicData uri="http://schemas.openxmlformats.org/drawingml/2006/table">
            <a:tbl>
              <a:tblPr firstRow="1" bandRow="1">
                <a:tableStyleId>{5C22544A-7EE6-4342-B048-85BDC9FD1C3A}</a:tableStyleId>
              </a:tblPr>
              <a:tblGrid>
                <a:gridCol w="1942314">
                  <a:extLst>
                    <a:ext uri="{9D8B030D-6E8A-4147-A177-3AD203B41FA5}">
                      <a16:colId xmlns:a16="http://schemas.microsoft.com/office/drawing/2014/main" val="1880721994"/>
                    </a:ext>
                  </a:extLst>
                </a:gridCol>
                <a:gridCol w="1441319">
                  <a:extLst>
                    <a:ext uri="{9D8B030D-6E8A-4147-A177-3AD203B41FA5}">
                      <a16:colId xmlns:a16="http://schemas.microsoft.com/office/drawing/2014/main" val="4099856148"/>
                    </a:ext>
                  </a:extLst>
                </a:gridCol>
                <a:gridCol w="1058597">
                  <a:extLst>
                    <a:ext uri="{9D8B030D-6E8A-4147-A177-3AD203B41FA5}">
                      <a16:colId xmlns:a16="http://schemas.microsoft.com/office/drawing/2014/main" val="2369927786"/>
                    </a:ext>
                  </a:extLst>
                </a:gridCol>
                <a:gridCol w="1058597">
                  <a:extLst>
                    <a:ext uri="{9D8B030D-6E8A-4147-A177-3AD203B41FA5}">
                      <a16:colId xmlns:a16="http://schemas.microsoft.com/office/drawing/2014/main" val="2732225832"/>
                    </a:ext>
                  </a:extLst>
                </a:gridCol>
                <a:gridCol w="920164">
                  <a:extLst>
                    <a:ext uri="{9D8B030D-6E8A-4147-A177-3AD203B41FA5}">
                      <a16:colId xmlns:a16="http://schemas.microsoft.com/office/drawing/2014/main" val="1328165744"/>
                    </a:ext>
                  </a:extLst>
                </a:gridCol>
                <a:gridCol w="1026024">
                  <a:extLst>
                    <a:ext uri="{9D8B030D-6E8A-4147-A177-3AD203B41FA5}">
                      <a16:colId xmlns:a16="http://schemas.microsoft.com/office/drawing/2014/main" val="1843624545"/>
                    </a:ext>
                  </a:extLst>
                </a:gridCol>
                <a:gridCol w="870313">
                  <a:extLst>
                    <a:ext uri="{9D8B030D-6E8A-4147-A177-3AD203B41FA5}">
                      <a16:colId xmlns:a16="http://schemas.microsoft.com/office/drawing/2014/main" val="2340530482"/>
                    </a:ext>
                  </a:extLst>
                </a:gridCol>
              </a:tblGrid>
              <a:tr h="513273">
                <a:tc>
                  <a:txBody>
                    <a:bodyPr/>
                    <a:lstStyle/>
                    <a:p>
                      <a:pPr algn="ctr" fontAlgn="ctr">
                        <a:spcBef>
                          <a:spcPts val="200"/>
                        </a:spcBef>
                        <a:spcAft>
                          <a:spcPts val="200"/>
                        </a:spcAft>
                      </a:pPr>
                      <a:r>
                        <a:rPr lang="en-GB" sz="1400" b="1" i="0" u="none" strike="noStrike" dirty="0">
                          <a:solidFill>
                            <a:srgbClr val="FFFFFF"/>
                          </a:solidFill>
                          <a:effectLst/>
                          <a:latin typeface="Roboto" pitchFamily="2" charset="0"/>
                        </a:rPr>
                        <a:t>CHỈ SỐ</a:t>
                      </a:r>
                    </a:p>
                  </a:txBody>
                  <a:tcPr marL="7620" marR="7620" marT="7620" marB="0" anchor="ctr">
                    <a:solidFill>
                      <a:srgbClr val="005992"/>
                    </a:solidFill>
                  </a:tcPr>
                </a:tc>
                <a:tc>
                  <a:txBody>
                    <a:bodyPr/>
                    <a:lstStyle/>
                    <a:p>
                      <a:pPr algn="ctr" fontAlgn="ctr">
                        <a:spcBef>
                          <a:spcPts val="200"/>
                        </a:spcBef>
                        <a:spcAft>
                          <a:spcPts val="200"/>
                        </a:spcAft>
                      </a:pPr>
                      <a:r>
                        <a:rPr lang="en-AU" sz="1400" b="1" i="0" u="none" strike="noStrike">
                          <a:solidFill>
                            <a:srgbClr val="FFFFFF"/>
                          </a:solidFill>
                          <a:effectLst/>
                          <a:latin typeface="Roboto" pitchFamily="2" charset="0"/>
                        </a:rPr>
                        <a:t>24</a:t>
                      </a:r>
                      <a:r>
                        <a:rPr lang="en-US" sz="1400" b="1" i="0" u="none" strike="noStrike">
                          <a:solidFill>
                            <a:srgbClr val="FFFFFF"/>
                          </a:solidFill>
                          <a:effectLst/>
                          <a:latin typeface="Roboto" pitchFamily="2" charset="0"/>
                        </a:rPr>
                        <a:t>/0</a:t>
                      </a:r>
                      <a:r>
                        <a:rPr lang="en-AU" sz="1400" b="1" i="0" u="none" strike="noStrike">
                          <a:solidFill>
                            <a:srgbClr val="FFFFFF"/>
                          </a:solidFill>
                          <a:effectLst/>
                          <a:latin typeface="Roboto" pitchFamily="2" charset="0"/>
                        </a:rPr>
                        <a:t>9</a:t>
                      </a:r>
                      <a:r>
                        <a:rPr lang="en-GB" sz="1400" b="1" i="0" u="none" strike="noStrike">
                          <a:solidFill>
                            <a:srgbClr val="FFFFFF"/>
                          </a:solidFill>
                          <a:effectLst/>
                          <a:latin typeface="Roboto" pitchFamily="2" charset="0"/>
                        </a:rPr>
                        <a:t>/2025</a:t>
                      </a:r>
                      <a:endParaRPr lang="en-GB" sz="1400" b="1" i="0" u="none" strike="noStrike" dirty="0">
                        <a:solidFill>
                          <a:srgbClr val="FFFFFF"/>
                        </a:solidFill>
                        <a:effectLst/>
                        <a:latin typeface="Roboto" pitchFamily="2" charset="0"/>
                      </a:endParaRPr>
                    </a:p>
                  </a:txBody>
                  <a:tcPr marL="7620" marR="7620" marT="7620" marB="0" anchor="ctr">
                    <a:solidFill>
                      <a:srgbClr val="005992"/>
                    </a:solidFill>
                  </a:tcPr>
                </a:tc>
                <a:tc>
                  <a:txBody>
                    <a:bodyPr/>
                    <a:lstStyle/>
                    <a:p>
                      <a:pPr algn="ctr" fontAlgn="ctr">
                        <a:spcBef>
                          <a:spcPts val="200"/>
                        </a:spcBef>
                        <a:spcAft>
                          <a:spcPts val="200"/>
                        </a:spcAft>
                      </a:pPr>
                      <a:r>
                        <a:rPr lang="en-GB" sz="1400" b="1" i="0" u="none" strike="noStrike" dirty="0">
                          <a:solidFill>
                            <a:srgbClr val="FFFFFF"/>
                          </a:solidFill>
                          <a:effectLst/>
                          <a:latin typeface="Roboto" pitchFamily="2" charset="0"/>
                        </a:rPr>
                        <a:t>% </a:t>
                      </a:r>
                      <a:r>
                        <a:rPr lang="en-GB" sz="1400" b="1" i="0" u="none" strike="noStrike" dirty="0" err="1">
                          <a:solidFill>
                            <a:srgbClr val="FFFFFF"/>
                          </a:solidFill>
                          <a:effectLst/>
                          <a:latin typeface="Roboto" pitchFamily="2" charset="0"/>
                        </a:rPr>
                        <a:t>Ngày</a:t>
                      </a:r>
                      <a:endParaRPr lang="en-GB" sz="1400" b="1" i="0" u="none" strike="noStrike" dirty="0">
                        <a:solidFill>
                          <a:srgbClr val="FFFFFF"/>
                        </a:solidFill>
                        <a:effectLst/>
                        <a:latin typeface="Roboto" pitchFamily="2" charset="0"/>
                      </a:endParaRPr>
                    </a:p>
                  </a:txBody>
                  <a:tcPr marL="7620" marR="7620" marT="7620" marB="0" anchor="ctr">
                    <a:solidFill>
                      <a:srgbClr val="005992"/>
                    </a:solidFill>
                  </a:tcPr>
                </a:tc>
                <a:tc>
                  <a:txBody>
                    <a:bodyPr/>
                    <a:lstStyle/>
                    <a:p>
                      <a:pPr marL="0" marR="0" indent="0" algn="ctr" defTabSz="914400" rtl="0" eaLnBrk="1" fontAlgn="b" latinLnBrk="0" hangingPunct="1">
                        <a:lnSpc>
                          <a:spcPct val="100000"/>
                        </a:lnSpc>
                        <a:spcBef>
                          <a:spcPts val="200"/>
                        </a:spcBef>
                        <a:spcAft>
                          <a:spcPts val="200"/>
                        </a:spcAft>
                        <a:buClrTx/>
                        <a:buSzTx/>
                        <a:buFontTx/>
                        <a:buNone/>
                        <a:tabLst/>
                        <a:defRPr/>
                      </a:pPr>
                      <a:r>
                        <a:rPr lang="en-GB" sz="1400" b="1" i="0" u="none" strike="noStrike" dirty="0">
                          <a:solidFill>
                            <a:srgbClr val="FFFFFF"/>
                          </a:solidFill>
                          <a:effectLst/>
                          <a:latin typeface="Roboto" pitchFamily="2" charset="0"/>
                        </a:rPr>
                        <a:t>% </a:t>
                      </a:r>
                      <a:r>
                        <a:rPr lang="en-GB" sz="1400" b="1" i="0" u="none" strike="noStrike" dirty="0" err="1">
                          <a:solidFill>
                            <a:srgbClr val="FFFFFF"/>
                          </a:solidFill>
                          <a:effectLst/>
                          <a:latin typeface="Roboto" pitchFamily="2" charset="0"/>
                        </a:rPr>
                        <a:t>Tuần</a:t>
                      </a:r>
                      <a:endParaRPr lang="en-GB" sz="1400" b="0" i="0" u="none" strike="noStrike" kern="1200" dirty="0">
                        <a:solidFill>
                          <a:schemeClr val="bg1"/>
                        </a:solidFill>
                        <a:effectLst/>
                        <a:highlight>
                          <a:srgbClr val="C6EFCE"/>
                        </a:highlight>
                        <a:latin typeface="Roboto" panose="02000000000000000000" pitchFamily="2" charset="0"/>
                        <a:ea typeface="Roboto" panose="02000000000000000000" pitchFamily="2" charset="0"/>
                        <a:cs typeface="Roboto" panose="02000000000000000000" pitchFamily="2" charset="0"/>
                      </a:endParaRPr>
                    </a:p>
                  </a:txBody>
                  <a:tcPr marL="7620" marR="7620" marT="7620" marB="0" anchor="ctr">
                    <a:solidFill>
                      <a:srgbClr val="005992"/>
                    </a:solidFill>
                  </a:tcPr>
                </a:tc>
                <a:tc>
                  <a:txBody>
                    <a:bodyPr/>
                    <a:lstStyle/>
                    <a:p>
                      <a:pPr algn="ctr" fontAlgn="ctr">
                        <a:spcBef>
                          <a:spcPts val="200"/>
                        </a:spcBef>
                        <a:spcAft>
                          <a:spcPts val="200"/>
                        </a:spcAft>
                      </a:pPr>
                      <a:r>
                        <a:rPr lang="en-GB" sz="1400" b="1" i="0" u="none" strike="noStrike" dirty="0">
                          <a:solidFill>
                            <a:srgbClr val="FFFFFF"/>
                          </a:solidFill>
                          <a:effectLst/>
                          <a:latin typeface="Roboto" pitchFamily="2" charset="0"/>
                        </a:rPr>
                        <a:t>% </a:t>
                      </a:r>
                      <a:r>
                        <a:rPr lang="en-GB" sz="1400" b="1" i="0" u="none" strike="noStrike" dirty="0" err="1">
                          <a:solidFill>
                            <a:srgbClr val="FFFFFF"/>
                          </a:solidFill>
                          <a:effectLst/>
                          <a:latin typeface="Roboto" pitchFamily="2" charset="0"/>
                        </a:rPr>
                        <a:t>Tháng</a:t>
                      </a:r>
                      <a:endParaRPr lang="en-GB" sz="1400" b="1" i="0" u="none" strike="noStrike" dirty="0">
                        <a:solidFill>
                          <a:srgbClr val="FFFFFF"/>
                        </a:solidFill>
                        <a:effectLst/>
                        <a:latin typeface="Roboto" pitchFamily="2" charset="0"/>
                      </a:endParaRPr>
                    </a:p>
                  </a:txBody>
                  <a:tcPr marL="7620" marR="7620" marT="7620" marB="0" anchor="ctr">
                    <a:solidFill>
                      <a:srgbClr val="005992"/>
                    </a:solidFill>
                  </a:tcPr>
                </a:tc>
                <a:tc>
                  <a:txBody>
                    <a:bodyPr/>
                    <a:lstStyle/>
                    <a:p>
                      <a:pPr algn="ctr" fontAlgn="ctr">
                        <a:spcBef>
                          <a:spcPts val="200"/>
                        </a:spcBef>
                        <a:spcAft>
                          <a:spcPts val="200"/>
                        </a:spcAft>
                      </a:pPr>
                      <a:r>
                        <a:rPr lang="en-GB" sz="1400" b="1" i="0" u="none" strike="noStrike" dirty="0">
                          <a:solidFill>
                            <a:srgbClr val="FFFFFF"/>
                          </a:solidFill>
                          <a:effectLst/>
                          <a:latin typeface="Roboto" pitchFamily="2" charset="0"/>
                        </a:rPr>
                        <a:t>% YTD</a:t>
                      </a:r>
                    </a:p>
                  </a:txBody>
                  <a:tcPr marL="7620" marR="7620" marT="7620" marB="0" anchor="ctr">
                    <a:solidFill>
                      <a:srgbClr val="005992"/>
                    </a:solidFill>
                  </a:tcPr>
                </a:tc>
                <a:tc>
                  <a:txBody>
                    <a:bodyPr/>
                    <a:lstStyle/>
                    <a:p>
                      <a:pPr algn="ctr" fontAlgn="ctr">
                        <a:spcBef>
                          <a:spcPts val="200"/>
                        </a:spcBef>
                        <a:spcAft>
                          <a:spcPts val="200"/>
                        </a:spcAft>
                      </a:pPr>
                      <a:r>
                        <a:rPr lang="en-GB" sz="1400" b="1" i="0" u="none" strike="noStrike" dirty="0">
                          <a:solidFill>
                            <a:srgbClr val="FFFFFF"/>
                          </a:solidFill>
                          <a:effectLst/>
                          <a:latin typeface="Roboto" pitchFamily="2" charset="0"/>
                        </a:rPr>
                        <a:t>% </a:t>
                      </a:r>
                      <a:r>
                        <a:rPr lang="en-GB" sz="1400" b="1" i="0" u="none" strike="noStrike" dirty="0" err="1">
                          <a:solidFill>
                            <a:srgbClr val="FFFFFF"/>
                          </a:solidFill>
                          <a:effectLst/>
                          <a:latin typeface="Roboto" pitchFamily="2" charset="0"/>
                        </a:rPr>
                        <a:t>Năm</a:t>
                      </a:r>
                      <a:endParaRPr lang="en-GB" sz="1400" b="1" i="0" u="none" strike="noStrike" dirty="0">
                        <a:solidFill>
                          <a:srgbClr val="FFFFFF"/>
                        </a:solidFill>
                        <a:effectLst/>
                        <a:latin typeface="Roboto" pitchFamily="2" charset="0"/>
                      </a:endParaRPr>
                    </a:p>
                  </a:txBody>
                  <a:tcPr marL="7620" marR="7620" marT="7620" marB="0" anchor="ctr">
                    <a:solidFill>
                      <a:srgbClr val="005992"/>
                    </a:solidFill>
                  </a:tcPr>
                </a:tc>
                <a:extLst>
                  <a:ext uri="{0D108BD9-81ED-4DB2-BD59-A6C34878D82A}">
                    <a16:rowId xmlns:a16="http://schemas.microsoft.com/office/drawing/2014/main" val="2789082340"/>
                  </a:ext>
                </a:extLst>
              </a:tr>
              <a:tr h="295273">
                <a:tc>
                  <a:txBody>
                    <a:bodyPr/>
                    <a:lstStyle/>
                    <a:p>
                      <a:pPr algn="ctr" fontAlgn="b"/>
                      <a:r>
                        <a:rPr lang="en-US" sz="1400" b="1" i="0" u="none" strike="noStrike" dirty="0">
                          <a:solidFill>
                            <a:srgbClr val="005993"/>
                          </a:solidFill>
                          <a:effectLst/>
                          <a:latin typeface="Roboto" panose="02000000000000000000" pitchFamily="2" charset="0"/>
                          <a:ea typeface="Roboto" panose="02000000000000000000" pitchFamily="2" charset="0"/>
                          <a:cs typeface="Roboto" panose="02000000000000000000" pitchFamily="2" charset="0"/>
                        </a:rPr>
                        <a:t>VN INDEX</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1657,46</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0,05%</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-2,72%</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-0,62%</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29,09%</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28,06%</a:t>
                      </a:r>
                    </a:p>
                  </a:txBody>
                  <a:tcPr marL="7620" marR="7620" marT="7620" marB="0" anchor="ctr"/>
                </a:tc>
                <a:extLst>
                  <a:ext uri="{0D108BD9-81ED-4DB2-BD59-A6C34878D82A}">
                    <a16:rowId xmlns:a16="http://schemas.microsoft.com/office/drawing/2014/main" val="1326342104"/>
                  </a:ext>
                </a:extLst>
              </a:tr>
              <a:tr h="319893">
                <a:tc>
                  <a:txBody>
                    <a:bodyPr/>
                    <a:lstStyle/>
                    <a:p>
                      <a:pPr algn="ctr" fontAlgn="b"/>
                      <a:r>
                        <a:rPr lang="en-US" sz="1400" b="1" i="0" u="none" strike="noStrike" dirty="0" err="1">
                          <a:solidFill>
                            <a:srgbClr val="005993"/>
                          </a:solidFill>
                          <a:effectLst/>
                          <a:latin typeface="Roboto" panose="02000000000000000000" pitchFamily="2" charset="0"/>
                          <a:ea typeface="Roboto" panose="02000000000000000000" pitchFamily="2" charset="0"/>
                          <a:cs typeface="Roboto" panose="02000000000000000000" pitchFamily="2" charset="0"/>
                        </a:rPr>
                        <a:t>HNX30</a:t>
                      </a:r>
                      <a:r>
                        <a:rPr lang="en-US" sz="1400" b="1" i="0" u="none" strike="noStrike" dirty="0">
                          <a:solidFill>
                            <a:srgbClr val="005993"/>
                          </a:solidFill>
                          <a:effectLst/>
                          <a:latin typeface="Roboto" panose="02000000000000000000" pitchFamily="2" charset="0"/>
                          <a:ea typeface="Roboto" panose="02000000000000000000" pitchFamily="2" charset="0"/>
                          <a:cs typeface="Roboto" panose="02000000000000000000" pitchFamily="2" charset="0"/>
                        </a:rPr>
                        <a:t> INDEX</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590,83</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-0,36%</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-3,47%</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-0,28%</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23,59%</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15,00%</a:t>
                      </a:r>
                    </a:p>
                  </a:txBody>
                  <a:tcPr marL="7620" marR="7620" marT="7620" marB="0" anchor="ctr"/>
                </a:tc>
                <a:extLst>
                  <a:ext uri="{0D108BD9-81ED-4DB2-BD59-A6C34878D82A}">
                    <a16:rowId xmlns:a16="http://schemas.microsoft.com/office/drawing/2014/main" val="1805435746"/>
                  </a:ext>
                </a:extLst>
              </a:tr>
              <a:tr h="292150">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VN30 INDEX</a:t>
                      </a:r>
                      <a:endPar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1821,45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0,10%</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-2,88%</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0,41%</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35,45%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36,86%</a:t>
                      </a:r>
                    </a:p>
                  </a:txBody>
                  <a:tcPr marL="7620" marR="7620" marT="7620" marB="0" anchor="ctr"/>
                </a:tc>
                <a:extLst>
                  <a:ext uri="{0D108BD9-81ED-4DB2-BD59-A6C34878D82A}">
                    <a16:rowId xmlns:a16="http://schemas.microsoft.com/office/drawing/2014/main" val="3512794161"/>
                  </a:ext>
                </a:extLst>
              </a:tr>
              <a:tr h="292150">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S&amp;P 500</a:t>
                      </a:r>
                      <a:endPar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6656,92</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-0,55%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0,76%</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2,94%</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13,18%</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16,41%</a:t>
                      </a:r>
                    </a:p>
                  </a:txBody>
                  <a:tcPr marL="7620" marR="7620" marT="7620" marB="0" anchor="ctr"/>
                </a:tc>
                <a:extLst>
                  <a:ext uri="{0D108BD9-81ED-4DB2-BD59-A6C34878D82A}">
                    <a16:rowId xmlns:a16="http://schemas.microsoft.com/office/drawing/2014/main" val="2192614824"/>
                  </a:ext>
                </a:extLst>
              </a:tr>
              <a:tr h="292150">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Dow Jones</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46292,78</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-0,19%</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1,17%</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1,45%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8,81%</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9,89%</a:t>
                      </a:r>
                    </a:p>
                  </a:txBody>
                  <a:tcPr marL="7620" marR="7620" marT="7620" marB="0" anchor="ctr"/>
                </a:tc>
                <a:extLst>
                  <a:ext uri="{0D108BD9-81ED-4DB2-BD59-A6C34878D82A}">
                    <a16:rowId xmlns:a16="http://schemas.microsoft.com/office/drawing/2014/main" val="2377962671"/>
                  </a:ext>
                </a:extLst>
              </a:tr>
              <a:tr h="292150">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Nasdaq</a:t>
                      </a:r>
                      <a:endPar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22573,47</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-0,95%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1,07%</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5,01%</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16,90%</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25,59%</a:t>
                      </a:r>
                    </a:p>
                  </a:txBody>
                  <a:tcPr marL="7620" marR="7620" marT="7620" marB="0" anchor="ctr"/>
                </a:tc>
                <a:extLst>
                  <a:ext uri="{0D108BD9-81ED-4DB2-BD59-A6C34878D82A}">
                    <a16:rowId xmlns:a16="http://schemas.microsoft.com/office/drawing/2014/main" val="1038797140"/>
                  </a:ext>
                </a:extLst>
              </a:tr>
              <a:tr h="338488">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Shanghai Composite</a:t>
                      </a:r>
                      <a:endPar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3821,833</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-0,18%</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-1,04%</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-0,10%</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14,02%</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39,03%</a:t>
                      </a:r>
                    </a:p>
                  </a:txBody>
                  <a:tcPr marL="7620" marR="7620" marT="7620" marB="0" anchor="ctr"/>
                </a:tc>
                <a:extLst>
                  <a:ext uri="{0D108BD9-81ED-4DB2-BD59-A6C34878D82A}">
                    <a16:rowId xmlns:a16="http://schemas.microsoft.com/office/drawing/2014/main" val="2098792190"/>
                  </a:ext>
                </a:extLst>
              </a:tr>
              <a:tr h="541845">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Nikkei 225</a:t>
                      </a:r>
                      <a:endPar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45434,47</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-0,13%</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1,19%</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6,57%</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13,89%</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19,75%</a:t>
                      </a:r>
                    </a:p>
                  </a:txBody>
                  <a:tcPr marL="7620" marR="7620" marT="7620" marB="0" anchor="ctr"/>
                </a:tc>
                <a:extLst>
                  <a:ext uri="{0D108BD9-81ED-4DB2-BD59-A6C34878D82A}">
                    <a16:rowId xmlns:a16="http://schemas.microsoft.com/office/drawing/2014/main" val="630171082"/>
                  </a:ext>
                </a:extLst>
              </a:tr>
              <a:tr h="292150">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Thailand SET</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1273,2</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-0,73%</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-2,67%</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1,58%</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-9,07%</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-12,92%</a:t>
                      </a:r>
                    </a:p>
                  </a:txBody>
                  <a:tcPr marL="7620" marR="7620" marT="7620" marB="0" anchor="ctr"/>
                </a:tc>
                <a:extLst>
                  <a:ext uri="{0D108BD9-81ED-4DB2-BD59-A6C34878D82A}">
                    <a16:rowId xmlns:a16="http://schemas.microsoft.com/office/drawing/2014/main" val="2009614966"/>
                  </a:ext>
                </a:extLst>
              </a:tr>
              <a:tr h="292150">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Malaysia</a:t>
                      </a:r>
                      <a:endPar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1603,55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0,01%</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0,21%</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0,38%</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-2,36%</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-4,00%</a:t>
                      </a:r>
                    </a:p>
                  </a:txBody>
                  <a:tcPr marL="7620" marR="7620" marT="7620" marB="0" anchor="ctr"/>
                </a:tc>
                <a:extLst>
                  <a:ext uri="{0D108BD9-81ED-4DB2-BD59-A6C34878D82A}">
                    <a16:rowId xmlns:a16="http://schemas.microsoft.com/office/drawing/2014/main" val="3871623658"/>
                  </a:ext>
                </a:extLst>
              </a:tr>
              <a:tr h="292150">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Philippine</a:t>
                      </a:r>
                      <a:endPar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6118,54</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-1,55%</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-0,49%</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-2,60%</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-6,28%</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-17,68%</a:t>
                      </a:r>
                    </a:p>
                  </a:txBody>
                  <a:tcPr marL="7620" marR="7620" marT="7620" marB="0" anchor="ctr"/>
                </a:tc>
                <a:extLst>
                  <a:ext uri="{0D108BD9-81ED-4DB2-BD59-A6C34878D82A}">
                    <a16:rowId xmlns:a16="http://schemas.microsoft.com/office/drawing/2014/main" val="3395953008"/>
                  </a:ext>
                </a:extLst>
              </a:tr>
              <a:tr h="292150">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Indonesia JCI</a:t>
                      </a:r>
                      <a:endPar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8125,201</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1,06%</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2,10%</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3,39%</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14,76%</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4,46%</a:t>
                      </a:r>
                    </a:p>
                  </a:txBody>
                  <a:tcPr marL="7620" marR="7620" marT="7620" marB="0" anchor="ctr"/>
                </a:tc>
                <a:extLst>
                  <a:ext uri="{0D108BD9-81ED-4DB2-BD59-A6C34878D82A}">
                    <a16:rowId xmlns:a16="http://schemas.microsoft.com/office/drawing/2014/main" val="2843439857"/>
                  </a:ext>
                </a:extLst>
              </a:tr>
              <a:tr h="292150">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FTSE 100</a:t>
                      </a:r>
                      <a:endPar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endParaRP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9223,32</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-0,04%</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0,30%</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-1,05%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12,85%</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11,36%</a:t>
                      </a:r>
                    </a:p>
                  </a:txBody>
                  <a:tcPr marL="7620" marR="7620" marT="7620" marB="0" anchor="ctr"/>
                </a:tc>
                <a:extLst>
                  <a:ext uri="{0D108BD9-81ED-4DB2-BD59-A6C34878D82A}">
                    <a16:rowId xmlns:a16="http://schemas.microsoft.com/office/drawing/2014/main" val="3648585391"/>
                  </a:ext>
                </a:extLst>
              </a:tr>
              <a:tr h="292150">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DAX</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23611,33</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0,36%</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1,21%</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-3,09%</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18,60%</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24,29%</a:t>
                      </a:r>
                    </a:p>
                  </a:txBody>
                  <a:tcPr marL="7620" marR="7620" marT="7620" marB="0" anchor="ctr"/>
                </a:tc>
                <a:extLst>
                  <a:ext uri="{0D108BD9-81ED-4DB2-BD59-A6C34878D82A}">
                    <a16:rowId xmlns:a16="http://schemas.microsoft.com/office/drawing/2014/main" val="2488234883"/>
                  </a:ext>
                </a:extLst>
              </a:tr>
              <a:tr h="292150">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CAC 40</a:t>
                      </a:r>
                    </a:p>
                  </a:txBody>
                  <a:tcPr marL="6350" marR="6350" marT="6350" marB="0" anchor="ctr"/>
                </a:tc>
                <a:tc>
                  <a:txBody>
                    <a:bodyPr/>
                    <a:lstStyle/>
                    <a:p>
                      <a:pPr algn="ctr" fontAlgn="b">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7872,02</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0,54%</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0,69%</a:t>
                      </a:r>
                    </a:p>
                  </a:txBody>
                  <a:tcPr marL="7620" marR="7620" marT="7620" marB="0" anchor="ctr"/>
                </a:tc>
                <a:tc>
                  <a:txBody>
                    <a:bodyPr/>
                    <a:lstStyle/>
                    <a:p>
                      <a:pPr algn="ctr" fontAlgn="b">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-1,23%</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6,66%</a:t>
                      </a:r>
                    </a:p>
                  </a:txBody>
                  <a:tcPr marL="7620" marR="7620" marT="7620" marB="0" anchor="ctr"/>
                </a:tc>
                <a:tc>
                  <a:txBody>
                    <a:bodyPr/>
                    <a:lstStyle/>
                    <a:p>
                      <a:pPr algn="ctr" fontAlgn="b">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4,85%</a:t>
                      </a:r>
                    </a:p>
                  </a:txBody>
                  <a:tcPr marL="7620" marR="7620" marT="7620" marB="0" anchor="ctr"/>
                </a:tc>
                <a:extLst>
                  <a:ext uri="{0D108BD9-81ED-4DB2-BD59-A6C34878D82A}">
                    <a16:rowId xmlns:a16="http://schemas.microsoft.com/office/drawing/2014/main" val="2222173147"/>
                  </a:ext>
                </a:extLst>
              </a:tr>
            </a:tbl>
          </a:graphicData>
        </a:graphic>
      </p:graphicFrame>
      <p:sp>
        <p:nvSpPr>
          <p:cNvPr id="4" name="TextBox 3">
            <a:extLst>
              <a:ext uri="{FF2B5EF4-FFF2-40B4-BE49-F238E27FC236}">
                <a16:creationId xmlns:a16="http://schemas.microsoft.com/office/drawing/2014/main" id="{B2443473-B571-9A76-9A42-38B61110637C}"/>
              </a:ext>
            </a:extLst>
          </p:cNvPr>
          <p:cNvSpPr txBox="1"/>
          <p:nvPr/>
        </p:nvSpPr>
        <p:spPr>
          <a:xfrm>
            <a:off x="3298906" y="377850"/>
            <a:ext cx="7150242" cy="461665"/>
          </a:xfrm>
          <a:prstGeom prst="rect">
            <a:avLst/>
          </a:prstGeom>
          <a:noFill/>
        </p:spPr>
        <p:txBody>
          <a:bodyPr wrap="square" rtlCol="0">
            <a:spAutoFit/>
          </a:bodyPr>
          <a:lstStyle/>
          <a:p>
            <a:pPr algn="ctr"/>
            <a:r>
              <a:rPr lang="en-US" sz="2400" b="1" dirty="0">
                <a:solidFill>
                  <a:srgbClr val="005992"/>
                </a:solidFill>
                <a:latin typeface="Roboto" pitchFamily="2" charset="0"/>
                <a:ea typeface="Roboto" pitchFamily="2" charset="0"/>
              </a:rPr>
              <a:t>DIỄN BIẾN THỊ TRƯỜNG CHỨNG KHOÁN THẾ GIỚI</a:t>
            </a:r>
            <a:endParaRPr lang="en-GB" sz="2400" b="1" dirty="0">
              <a:solidFill>
                <a:srgbClr val="005992"/>
              </a:solidFill>
              <a:latin typeface="Roboto" pitchFamily="2" charset="0"/>
              <a:ea typeface="Roboto" pitchFamily="2" charset="0"/>
            </a:endParaRPr>
          </a:p>
        </p:txBody>
      </p:sp>
      <p:sp>
        <p:nvSpPr>
          <p:cNvPr id="5" name="TextBox 4">
            <a:extLst>
              <a:ext uri="{FF2B5EF4-FFF2-40B4-BE49-F238E27FC236}">
                <a16:creationId xmlns:a16="http://schemas.microsoft.com/office/drawing/2014/main" id="{7AC3D165-2194-AFDA-4D6C-00EDE1AA6617}"/>
              </a:ext>
            </a:extLst>
          </p:cNvPr>
          <p:cNvSpPr txBox="1"/>
          <p:nvPr/>
        </p:nvSpPr>
        <p:spPr>
          <a:xfrm>
            <a:off x="8144777" y="6122495"/>
            <a:ext cx="4218839" cy="307777"/>
          </a:xfrm>
          <a:prstGeom prst="rect">
            <a:avLst/>
          </a:prstGeom>
          <a:noFill/>
        </p:spPr>
        <p:txBody>
          <a:bodyPr wrap="square">
            <a:spAutoFit/>
          </a:bodyPr>
          <a:lstStyle/>
          <a:p>
            <a:r>
              <a:rPr lang="en-US" sz="1400" i="1" dirty="0" err="1">
                <a:solidFill>
                  <a:srgbClr val="002060"/>
                </a:solidFill>
                <a:latin typeface="Roboto" pitchFamily="2" charset="0"/>
                <a:ea typeface="Roboto" pitchFamily="2" charset="0"/>
              </a:rPr>
              <a:t>Nguồn</a:t>
            </a:r>
            <a:r>
              <a:rPr lang="en-US" sz="1400" i="1" dirty="0">
                <a:solidFill>
                  <a:srgbClr val="002060"/>
                </a:solidFill>
                <a:latin typeface="Roboto" pitchFamily="2" charset="0"/>
                <a:ea typeface="Roboto" pitchFamily="2" charset="0"/>
              </a:rPr>
              <a:t>: Bloomberg</a:t>
            </a:r>
            <a:r>
              <a:rPr lang="en-US" sz="1400" i="1">
                <a:solidFill>
                  <a:srgbClr val="002060"/>
                </a:solidFill>
                <a:latin typeface="Roboto" pitchFamily="2" charset="0"/>
                <a:ea typeface="Roboto" pitchFamily="2" charset="0"/>
              </a:rPr>
              <a:t>, VietinBank </a:t>
            </a:r>
            <a:r>
              <a:rPr lang="en-US" sz="1400" i="1" dirty="0">
                <a:solidFill>
                  <a:srgbClr val="002060"/>
                </a:solidFill>
                <a:latin typeface="Roboto" pitchFamily="2" charset="0"/>
                <a:ea typeface="Roboto" pitchFamily="2" charset="0"/>
              </a:rPr>
              <a:t>Securities</a:t>
            </a:r>
            <a:endParaRPr lang="en-GB" sz="1400" i="1" dirty="0">
              <a:solidFill>
                <a:srgbClr val="002060"/>
              </a:solidFill>
              <a:latin typeface="Roboto" pitchFamily="2" charset="0"/>
              <a:ea typeface="Roboto" pitchFamily="2" charset="0"/>
            </a:endParaRPr>
          </a:p>
        </p:txBody>
      </p:sp>
      <p:pic>
        <p:nvPicPr>
          <p:cNvPr id="3" name="Picture 2">
            <a:extLst>
              <a:ext uri="{FF2B5EF4-FFF2-40B4-BE49-F238E27FC236}">
                <a16:creationId xmlns:a16="http://schemas.microsoft.com/office/drawing/2014/main" id="{75BEA84C-B065-B8DC-DE8E-9D2103DB8595}"/>
              </a:ext>
            </a:extLst>
          </p:cNvPr>
          <p:cNvPicPr>
            <a:picLocks noChangeAspect="1"/>
          </p:cNvPicPr>
          <p:nvPr/>
        </p:nvPicPr>
        <p:blipFill>
          <a:blip r:embed="rId3"/>
          <a:stretch>
            <a:fillRect/>
          </a:stretch>
        </p:blipFill>
        <p:spPr>
          <a:xfrm>
            <a:off x="0" y="0"/>
            <a:ext cx="1937941" cy="822636"/>
          </a:xfrm>
          <a:prstGeom prst="rect">
            <a:avLst/>
          </a:prstGeom>
        </p:spPr>
      </p:pic>
    </p:spTree>
    <p:extLst>
      <p:ext uri="{BB962C8B-B14F-4D97-AF65-F5344CB8AC3E}">
        <p14:creationId xmlns:p14="http://schemas.microsoft.com/office/powerpoint/2010/main" val="2419577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AC3D165-2194-AFDA-4D6C-00EDE1AA6617}"/>
              </a:ext>
            </a:extLst>
          </p:cNvPr>
          <p:cNvSpPr txBox="1"/>
          <p:nvPr/>
        </p:nvSpPr>
        <p:spPr>
          <a:xfrm>
            <a:off x="8144777" y="6122495"/>
            <a:ext cx="4218839" cy="307777"/>
          </a:xfrm>
          <a:prstGeom prst="rect">
            <a:avLst/>
          </a:prstGeom>
          <a:noFill/>
        </p:spPr>
        <p:txBody>
          <a:bodyPr wrap="square">
            <a:spAutoFit/>
          </a:bodyPr>
          <a:lstStyle/>
          <a:p>
            <a:r>
              <a:rPr lang="en-US" sz="1400" i="1" dirty="0" err="1">
                <a:solidFill>
                  <a:srgbClr val="002060"/>
                </a:solidFill>
                <a:latin typeface="Roboto" pitchFamily="2" charset="0"/>
                <a:ea typeface="Roboto" pitchFamily="2" charset="0"/>
              </a:rPr>
              <a:t>Nguồn</a:t>
            </a:r>
            <a:r>
              <a:rPr lang="en-US" sz="1400" i="1">
                <a:solidFill>
                  <a:srgbClr val="002060"/>
                </a:solidFill>
                <a:latin typeface="Roboto" pitchFamily="2" charset="0"/>
                <a:ea typeface="Roboto" pitchFamily="2" charset="0"/>
              </a:rPr>
              <a:t>: TradingView, VietinBank </a:t>
            </a:r>
            <a:r>
              <a:rPr lang="en-US" sz="1400" i="1" dirty="0">
                <a:solidFill>
                  <a:srgbClr val="002060"/>
                </a:solidFill>
                <a:latin typeface="Roboto" pitchFamily="2" charset="0"/>
                <a:ea typeface="Roboto" pitchFamily="2" charset="0"/>
              </a:rPr>
              <a:t>Securities</a:t>
            </a:r>
            <a:endParaRPr lang="en-GB" sz="1400" i="1" dirty="0">
              <a:solidFill>
                <a:srgbClr val="002060"/>
              </a:solidFill>
              <a:latin typeface="Roboto" pitchFamily="2" charset="0"/>
              <a:ea typeface="Roboto" pitchFamily="2" charset="0"/>
            </a:endParaRPr>
          </a:p>
        </p:txBody>
      </p:sp>
      <p:sp>
        <p:nvSpPr>
          <p:cNvPr id="2" name="TextBox 1">
            <a:extLst>
              <a:ext uri="{FF2B5EF4-FFF2-40B4-BE49-F238E27FC236}">
                <a16:creationId xmlns:a16="http://schemas.microsoft.com/office/drawing/2014/main" id="{94A85E36-58BA-45A6-771A-15C0ECC74637}"/>
              </a:ext>
            </a:extLst>
          </p:cNvPr>
          <p:cNvSpPr txBox="1"/>
          <p:nvPr/>
        </p:nvSpPr>
        <p:spPr>
          <a:xfrm>
            <a:off x="1997188" y="309675"/>
            <a:ext cx="8312699" cy="830997"/>
          </a:xfrm>
          <a:prstGeom prst="rect">
            <a:avLst/>
          </a:prstGeom>
          <a:noFill/>
        </p:spPr>
        <p:txBody>
          <a:bodyPr wrap="square" rtlCol="0">
            <a:spAutoFit/>
          </a:bodyPr>
          <a:lstStyle/>
          <a:p>
            <a:pPr algn="ctr"/>
            <a:r>
              <a:rPr lang="en-US" sz="2400" b="1" dirty="0">
                <a:solidFill>
                  <a:srgbClr val="005992"/>
                </a:solidFill>
                <a:latin typeface="Roboto" pitchFamily="2" charset="0"/>
                <a:ea typeface="Roboto" pitchFamily="2" charset="0"/>
              </a:rPr>
              <a:t>BIẾN ĐỘNG TỶ GIÁ DXY </a:t>
            </a:r>
          </a:p>
          <a:p>
            <a:pPr algn="ctr"/>
            <a:r>
              <a:rPr lang="en-US" sz="2400" b="1" dirty="0">
                <a:solidFill>
                  <a:srgbClr val="005992"/>
                </a:solidFill>
                <a:latin typeface="Roboto" pitchFamily="2" charset="0"/>
                <a:ea typeface="Roboto" pitchFamily="2" charset="0"/>
              </a:rPr>
              <a:t>VÀ SỰ TƯƠNG QUAN VỚI DOW JONES </a:t>
            </a:r>
            <a:endParaRPr lang="en-GB" sz="2400" b="1" dirty="0">
              <a:solidFill>
                <a:srgbClr val="005992"/>
              </a:solidFill>
              <a:latin typeface="Roboto" pitchFamily="2" charset="0"/>
              <a:ea typeface="Roboto" pitchFamily="2" charset="0"/>
            </a:endParaRPr>
          </a:p>
        </p:txBody>
      </p:sp>
      <p:pic>
        <p:nvPicPr>
          <p:cNvPr id="3" name="Picture 2">
            <a:extLst>
              <a:ext uri="{FF2B5EF4-FFF2-40B4-BE49-F238E27FC236}">
                <a16:creationId xmlns:a16="http://schemas.microsoft.com/office/drawing/2014/main" id="{E2A9BD7F-03BF-08EA-63DA-BC4530A85193}"/>
              </a:ext>
            </a:extLst>
          </p:cNvPr>
          <p:cNvPicPr>
            <a:picLocks noChangeAspect="1"/>
          </p:cNvPicPr>
          <p:nvPr/>
        </p:nvPicPr>
        <p:blipFill>
          <a:blip r:embed="rId3"/>
          <a:stretch>
            <a:fillRect/>
          </a:stretch>
        </p:blipFill>
        <p:spPr>
          <a:xfrm>
            <a:off x="0" y="0"/>
            <a:ext cx="1937941" cy="822636"/>
          </a:xfrm>
          <a:prstGeom prst="rect">
            <a:avLst/>
          </a:prstGeom>
        </p:spPr>
      </p:pic>
      <p:pic>
        <p:nvPicPr>
          <p:cNvPr id="6" name="Picture 5">
            <a:extLst>
              <a:ext uri="{FF2B5EF4-FFF2-40B4-BE49-F238E27FC236}">
                <a16:creationId xmlns:a16="http://schemas.microsoft.com/office/drawing/2014/main" id="{B3850FE8-5A31-A350-D42E-E28B171BD983}"/>
              </a:ext>
            </a:extLst>
          </p:cNvPr>
          <p:cNvPicPr>
            <a:picLocks noChangeAspect="1"/>
          </p:cNvPicPr>
          <p:nvPr/>
        </p:nvPicPr>
        <p:blipFill>
          <a:blip r:embed="rId4"/>
          <a:stretch>
            <a:fillRect/>
          </a:stretch>
        </p:blipFill>
        <p:spPr>
          <a:xfrm>
            <a:off x="0" y="1140672"/>
            <a:ext cx="12192000" cy="4974778"/>
          </a:xfrm>
          <a:prstGeom prst="rect">
            <a:avLst/>
          </a:prstGeom>
        </p:spPr>
      </p:pic>
    </p:spTree>
    <p:extLst>
      <p:ext uri="{BB962C8B-B14F-4D97-AF65-F5344CB8AC3E}">
        <p14:creationId xmlns:p14="http://schemas.microsoft.com/office/powerpoint/2010/main" val="335154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2443473-B571-9A76-9A42-38B61110637C}"/>
              </a:ext>
            </a:extLst>
          </p:cNvPr>
          <p:cNvSpPr txBox="1"/>
          <p:nvPr/>
        </p:nvSpPr>
        <p:spPr>
          <a:xfrm>
            <a:off x="2254863" y="380438"/>
            <a:ext cx="8312699" cy="830997"/>
          </a:xfrm>
          <a:prstGeom prst="rect">
            <a:avLst/>
          </a:prstGeom>
          <a:noFill/>
        </p:spPr>
        <p:txBody>
          <a:bodyPr wrap="square" rtlCol="0">
            <a:spAutoFit/>
          </a:bodyPr>
          <a:lstStyle/>
          <a:p>
            <a:pPr algn="ctr"/>
            <a:r>
              <a:rPr lang="en-US" sz="2400" b="1">
                <a:solidFill>
                  <a:srgbClr val="005992"/>
                </a:solidFill>
                <a:latin typeface="Roboto" pitchFamily="2" charset="0"/>
                <a:ea typeface="Roboto" pitchFamily="2" charset="0"/>
              </a:rPr>
              <a:t>BIẾN ĐỘNG LỢI SUẤT TRÁI PHIẾU MỸ 10 NĂM</a:t>
            </a:r>
          </a:p>
          <a:p>
            <a:pPr algn="ctr"/>
            <a:r>
              <a:rPr lang="en-US" sz="2400" b="1">
                <a:solidFill>
                  <a:srgbClr val="005992"/>
                </a:solidFill>
                <a:latin typeface="Roboto" pitchFamily="2" charset="0"/>
                <a:ea typeface="Roboto" pitchFamily="2" charset="0"/>
              </a:rPr>
              <a:t>VÀ SỰ TƯƠNG QUAN VỚI DOW JONES </a:t>
            </a:r>
            <a:endParaRPr lang="en-GB" sz="2400" b="1" dirty="0">
              <a:solidFill>
                <a:srgbClr val="005992"/>
              </a:solidFill>
              <a:latin typeface="Roboto" pitchFamily="2" charset="0"/>
              <a:ea typeface="Roboto" pitchFamily="2" charset="0"/>
            </a:endParaRPr>
          </a:p>
        </p:txBody>
      </p:sp>
      <p:sp>
        <p:nvSpPr>
          <p:cNvPr id="5" name="TextBox 4">
            <a:extLst>
              <a:ext uri="{FF2B5EF4-FFF2-40B4-BE49-F238E27FC236}">
                <a16:creationId xmlns:a16="http://schemas.microsoft.com/office/drawing/2014/main" id="{7AC3D165-2194-AFDA-4D6C-00EDE1AA6617}"/>
              </a:ext>
            </a:extLst>
          </p:cNvPr>
          <p:cNvSpPr txBox="1"/>
          <p:nvPr/>
        </p:nvSpPr>
        <p:spPr>
          <a:xfrm>
            <a:off x="8144777" y="6122495"/>
            <a:ext cx="4218839" cy="307777"/>
          </a:xfrm>
          <a:prstGeom prst="rect">
            <a:avLst/>
          </a:prstGeom>
          <a:noFill/>
        </p:spPr>
        <p:txBody>
          <a:bodyPr wrap="square">
            <a:spAutoFit/>
          </a:bodyPr>
          <a:lstStyle/>
          <a:p>
            <a:r>
              <a:rPr lang="en-US" sz="1400" i="1" dirty="0" err="1">
                <a:solidFill>
                  <a:srgbClr val="002060"/>
                </a:solidFill>
                <a:latin typeface="Roboto" pitchFamily="2" charset="0"/>
                <a:ea typeface="Roboto" pitchFamily="2" charset="0"/>
              </a:rPr>
              <a:t>Nguồn</a:t>
            </a:r>
            <a:r>
              <a:rPr lang="en-US" sz="1400" i="1">
                <a:solidFill>
                  <a:srgbClr val="002060"/>
                </a:solidFill>
                <a:latin typeface="Roboto" pitchFamily="2" charset="0"/>
                <a:ea typeface="Roboto" pitchFamily="2" charset="0"/>
              </a:rPr>
              <a:t>: TradingView, VietinBank </a:t>
            </a:r>
            <a:r>
              <a:rPr lang="en-US" sz="1400" i="1" dirty="0">
                <a:solidFill>
                  <a:srgbClr val="002060"/>
                </a:solidFill>
                <a:latin typeface="Roboto" pitchFamily="2" charset="0"/>
                <a:ea typeface="Roboto" pitchFamily="2" charset="0"/>
              </a:rPr>
              <a:t>Securities</a:t>
            </a:r>
            <a:endParaRPr lang="en-GB" sz="1400" i="1" dirty="0">
              <a:solidFill>
                <a:srgbClr val="002060"/>
              </a:solidFill>
              <a:latin typeface="Roboto" pitchFamily="2" charset="0"/>
              <a:ea typeface="Roboto" pitchFamily="2" charset="0"/>
            </a:endParaRPr>
          </a:p>
        </p:txBody>
      </p:sp>
      <p:pic>
        <p:nvPicPr>
          <p:cNvPr id="2" name="Picture 1">
            <a:extLst>
              <a:ext uri="{FF2B5EF4-FFF2-40B4-BE49-F238E27FC236}">
                <a16:creationId xmlns:a16="http://schemas.microsoft.com/office/drawing/2014/main" id="{2AE590B5-8335-34BD-BAB4-0D5002865CD3}"/>
              </a:ext>
            </a:extLst>
          </p:cNvPr>
          <p:cNvPicPr>
            <a:picLocks noChangeAspect="1"/>
          </p:cNvPicPr>
          <p:nvPr/>
        </p:nvPicPr>
        <p:blipFill>
          <a:blip r:embed="rId3"/>
          <a:stretch>
            <a:fillRect/>
          </a:stretch>
        </p:blipFill>
        <p:spPr>
          <a:xfrm>
            <a:off x="0" y="0"/>
            <a:ext cx="1937941" cy="822636"/>
          </a:xfrm>
          <a:prstGeom prst="rect">
            <a:avLst/>
          </a:prstGeom>
        </p:spPr>
      </p:pic>
      <p:pic>
        <p:nvPicPr>
          <p:cNvPr id="7" name="Picture 6">
            <a:extLst>
              <a:ext uri="{FF2B5EF4-FFF2-40B4-BE49-F238E27FC236}">
                <a16:creationId xmlns:a16="http://schemas.microsoft.com/office/drawing/2014/main" id="{0A415CC0-D8E9-B607-A2E7-B3F7D443C14C}"/>
              </a:ext>
            </a:extLst>
          </p:cNvPr>
          <p:cNvPicPr>
            <a:picLocks noChangeAspect="1"/>
          </p:cNvPicPr>
          <p:nvPr/>
        </p:nvPicPr>
        <p:blipFill>
          <a:blip r:embed="rId4"/>
          <a:stretch>
            <a:fillRect/>
          </a:stretch>
        </p:blipFill>
        <p:spPr>
          <a:xfrm>
            <a:off x="0" y="1161100"/>
            <a:ext cx="12192000" cy="5011731"/>
          </a:xfrm>
          <a:prstGeom prst="rect">
            <a:avLst/>
          </a:prstGeom>
        </p:spPr>
      </p:pic>
    </p:spTree>
    <p:extLst>
      <p:ext uri="{BB962C8B-B14F-4D97-AF65-F5344CB8AC3E}">
        <p14:creationId xmlns:p14="http://schemas.microsoft.com/office/powerpoint/2010/main" val="332099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21A7DC-FCE7-6D76-1EE9-4288F88D2612}"/>
              </a:ext>
            </a:extLst>
          </p:cNvPr>
          <p:cNvSpPr txBox="1"/>
          <p:nvPr/>
        </p:nvSpPr>
        <p:spPr>
          <a:xfrm>
            <a:off x="7112157" y="6526208"/>
            <a:ext cx="4705847" cy="307777"/>
          </a:xfrm>
          <a:prstGeom prst="rect">
            <a:avLst/>
          </a:prstGeom>
          <a:noFill/>
        </p:spPr>
        <p:txBody>
          <a:bodyPr wrap="square">
            <a:spAutoFit/>
          </a:bodyPr>
          <a:lstStyle/>
          <a:p>
            <a:r>
              <a:rPr lang="en-US" sz="1400" i="1" dirty="0" err="1">
                <a:solidFill>
                  <a:srgbClr val="002060"/>
                </a:solidFill>
                <a:latin typeface="Roboto" pitchFamily="2" charset="0"/>
                <a:ea typeface="Roboto" pitchFamily="2" charset="0"/>
              </a:rPr>
              <a:t>Nguồn</a:t>
            </a:r>
            <a:r>
              <a:rPr lang="en-US" sz="1400" i="1" dirty="0">
                <a:solidFill>
                  <a:srgbClr val="002060"/>
                </a:solidFill>
                <a:latin typeface="Roboto" pitchFamily="2" charset="0"/>
                <a:ea typeface="Roboto" pitchFamily="2" charset="0"/>
              </a:rPr>
              <a:t>: Bloomberg (ĐV: </a:t>
            </a:r>
            <a:r>
              <a:rPr lang="en-US" sz="1400" i="1" dirty="0" err="1">
                <a:solidFill>
                  <a:srgbClr val="002060"/>
                </a:solidFill>
                <a:latin typeface="Roboto" pitchFamily="2" charset="0"/>
                <a:ea typeface="Roboto" pitchFamily="2" charset="0"/>
              </a:rPr>
              <a:t>Triệu</a:t>
            </a:r>
            <a:r>
              <a:rPr lang="en-US" sz="1400" i="1" dirty="0">
                <a:solidFill>
                  <a:srgbClr val="002060"/>
                </a:solidFill>
                <a:latin typeface="Roboto" pitchFamily="2" charset="0"/>
                <a:ea typeface="Roboto" pitchFamily="2" charset="0"/>
              </a:rPr>
              <a:t> USD), </a:t>
            </a:r>
            <a:r>
              <a:rPr lang="en-US" sz="1400" i="1" dirty="0" err="1">
                <a:solidFill>
                  <a:srgbClr val="002060"/>
                </a:solidFill>
                <a:latin typeface="Roboto" pitchFamily="2" charset="0"/>
                <a:ea typeface="Roboto" pitchFamily="2" charset="0"/>
              </a:rPr>
              <a:t>VietinBank</a:t>
            </a:r>
            <a:r>
              <a:rPr lang="en-US" sz="1400" i="1" dirty="0">
                <a:solidFill>
                  <a:srgbClr val="002060"/>
                </a:solidFill>
                <a:latin typeface="Roboto" pitchFamily="2" charset="0"/>
                <a:ea typeface="Roboto" pitchFamily="2" charset="0"/>
              </a:rPr>
              <a:t> Securities</a:t>
            </a:r>
            <a:endParaRPr lang="en-GB" sz="1400" i="1" dirty="0">
              <a:solidFill>
                <a:srgbClr val="002060"/>
              </a:solidFill>
              <a:latin typeface="Roboto" pitchFamily="2" charset="0"/>
              <a:ea typeface="Roboto" pitchFamily="2" charset="0"/>
            </a:endParaRPr>
          </a:p>
        </p:txBody>
      </p:sp>
      <p:sp>
        <p:nvSpPr>
          <p:cNvPr id="4" name="TextBox 3">
            <a:extLst>
              <a:ext uri="{FF2B5EF4-FFF2-40B4-BE49-F238E27FC236}">
                <a16:creationId xmlns:a16="http://schemas.microsoft.com/office/drawing/2014/main" id="{BD9A4E1E-4E37-433F-C51A-622ED1273F45}"/>
              </a:ext>
            </a:extLst>
          </p:cNvPr>
          <p:cNvSpPr txBox="1"/>
          <p:nvPr/>
        </p:nvSpPr>
        <p:spPr>
          <a:xfrm>
            <a:off x="4063448" y="244368"/>
            <a:ext cx="4740965" cy="430887"/>
          </a:xfrm>
          <a:prstGeom prst="rect">
            <a:avLst/>
          </a:prstGeom>
          <a:noFill/>
        </p:spPr>
        <p:txBody>
          <a:bodyPr wrap="square" rtlCol="0">
            <a:spAutoFit/>
          </a:bodyPr>
          <a:lstStyle/>
          <a:p>
            <a:r>
              <a:rPr lang="en-US" sz="2200" b="1" dirty="0">
                <a:solidFill>
                  <a:srgbClr val="005992"/>
                </a:solidFill>
                <a:latin typeface="Roboto" panose="02000000000000000000" pitchFamily="2" charset="0"/>
                <a:ea typeface="Roboto" panose="02000000000000000000" pitchFamily="2" charset="0"/>
                <a:cs typeface="Roboto" panose="02000000000000000000" pitchFamily="2" charset="0"/>
              </a:rPr>
              <a:t>CẬP NHẬT GIAO DỊCH QUỸ ETF</a:t>
            </a:r>
          </a:p>
        </p:txBody>
      </p:sp>
      <p:graphicFrame>
        <p:nvGraphicFramePr>
          <p:cNvPr id="5" name="Table 5">
            <a:extLst>
              <a:ext uri="{FF2B5EF4-FFF2-40B4-BE49-F238E27FC236}">
                <a16:creationId xmlns:a16="http://schemas.microsoft.com/office/drawing/2014/main" id="{7A5A8AB2-318B-AA7F-BE7E-FABD3EA03446}"/>
              </a:ext>
            </a:extLst>
          </p:cNvPr>
          <p:cNvGraphicFramePr>
            <a:graphicFrameLocks noGrp="1"/>
          </p:cNvGraphicFramePr>
          <p:nvPr>
            <p:extLst>
              <p:ext uri="{D42A27DB-BD31-4B8C-83A1-F6EECF244321}">
                <p14:modId xmlns:p14="http://schemas.microsoft.com/office/powerpoint/2010/main" val="3071759849"/>
              </p:ext>
            </p:extLst>
          </p:nvPr>
        </p:nvGraphicFramePr>
        <p:xfrm>
          <a:off x="404476" y="968496"/>
          <a:ext cx="11166748" cy="5265740"/>
        </p:xfrm>
        <a:graphic>
          <a:graphicData uri="http://schemas.openxmlformats.org/drawingml/2006/table">
            <a:tbl>
              <a:tblPr firstRow="1" bandRow="1">
                <a:tableStyleId>{5C22544A-7EE6-4342-B048-85BDC9FD1C3A}</a:tableStyleId>
              </a:tblPr>
              <a:tblGrid>
                <a:gridCol w="4199890">
                  <a:extLst>
                    <a:ext uri="{9D8B030D-6E8A-4147-A177-3AD203B41FA5}">
                      <a16:colId xmlns:a16="http://schemas.microsoft.com/office/drawing/2014/main" val="2733059176"/>
                    </a:ext>
                  </a:extLst>
                </a:gridCol>
                <a:gridCol w="1161143">
                  <a:extLst>
                    <a:ext uri="{9D8B030D-6E8A-4147-A177-3AD203B41FA5}">
                      <a16:colId xmlns:a16="http://schemas.microsoft.com/office/drawing/2014/main" val="3120724864"/>
                    </a:ext>
                  </a:extLst>
                </a:gridCol>
                <a:gridCol w="1161143">
                  <a:extLst>
                    <a:ext uri="{9D8B030D-6E8A-4147-A177-3AD203B41FA5}">
                      <a16:colId xmlns:a16="http://schemas.microsoft.com/office/drawing/2014/main" val="1915527689"/>
                    </a:ext>
                  </a:extLst>
                </a:gridCol>
                <a:gridCol w="1161143">
                  <a:extLst>
                    <a:ext uri="{9D8B030D-6E8A-4147-A177-3AD203B41FA5}">
                      <a16:colId xmlns:a16="http://schemas.microsoft.com/office/drawing/2014/main" val="2032241281"/>
                    </a:ext>
                  </a:extLst>
                </a:gridCol>
                <a:gridCol w="1161143">
                  <a:extLst>
                    <a:ext uri="{9D8B030D-6E8A-4147-A177-3AD203B41FA5}">
                      <a16:colId xmlns:a16="http://schemas.microsoft.com/office/drawing/2014/main" val="512972665"/>
                    </a:ext>
                  </a:extLst>
                </a:gridCol>
                <a:gridCol w="1161143">
                  <a:extLst>
                    <a:ext uri="{9D8B030D-6E8A-4147-A177-3AD203B41FA5}">
                      <a16:colId xmlns:a16="http://schemas.microsoft.com/office/drawing/2014/main" val="453659983"/>
                    </a:ext>
                  </a:extLst>
                </a:gridCol>
                <a:gridCol w="1161143">
                  <a:extLst>
                    <a:ext uri="{9D8B030D-6E8A-4147-A177-3AD203B41FA5}">
                      <a16:colId xmlns:a16="http://schemas.microsoft.com/office/drawing/2014/main" val="707172092"/>
                    </a:ext>
                  </a:extLst>
                </a:gridCol>
              </a:tblGrid>
              <a:tr h="263616">
                <a:tc>
                  <a:txBody>
                    <a:bodyPr/>
                    <a:lstStyle/>
                    <a:p>
                      <a:pPr algn="ctr" fontAlgn="b"/>
                      <a:r>
                        <a:rPr lang="en-US" sz="1400" b="1" i="0" u="none" strike="noStrike" dirty="0">
                          <a:solidFill>
                            <a:srgbClr val="FFFFFF"/>
                          </a:solidFill>
                          <a:effectLst/>
                          <a:latin typeface="Roboto" panose="02000000000000000000" pitchFamily="2" charset="0"/>
                        </a:rPr>
                        <a:t>Name</a:t>
                      </a:r>
                    </a:p>
                  </a:txBody>
                  <a:tcPr marL="6350" marR="6350" marT="6350" marB="0" anchor="ctr">
                    <a:solidFill>
                      <a:srgbClr val="005992"/>
                    </a:solidFill>
                  </a:tcPr>
                </a:tc>
                <a:tc>
                  <a:txBody>
                    <a:bodyPr/>
                    <a:lstStyle/>
                    <a:p>
                      <a:pPr algn="ctr" fontAlgn="b"/>
                      <a:r>
                        <a:rPr lang="en-US" sz="1400" b="1" i="0" u="none" strike="noStrike" dirty="0" err="1">
                          <a:solidFill>
                            <a:srgbClr val="FFFFFF"/>
                          </a:solidFill>
                          <a:effectLst/>
                          <a:latin typeface="Roboto" panose="02000000000000000000" pitchFamily="2" charset="0"/>
                          <a:ea typeface="Roboto" panose="02000000000000000000" pitchFamily="2" charset="0"/>
                          <a:cs typeface="Roboto" panose="02000000000000000000" pitchFamily="2" charset="0"/>
                        </a:rPr>
                        <a:t>1D</a:t>
                      </a:r>
                      <a:r>
                        <a:rPr lang="en-US" sz="1400" b="1" i="0" u="none" strike="noStrike" dirty="0">
                          <a:solidFill>
                            <a:srgbClr val="FFFFFF"/>
                          </a:solidFill>
                          <a:effectLst/>
                          <a:latin typeface="Roboto" panose="02000000000000000000" pitchFamily="2" charset="0"/>
                          <a:ea typeface="Roboto" panose="02000000000000000000" pitchFamily="2" charset="0"/>
                          <a:cs typeface="Roboto" panose="02000000000000000000" pitchFamily="2" charset="0"/>
                        </a:rPr>
                        <a:t> Flow</a:t>
                      </a:r>
                    </a:p>
                  </a:txBody>
                  <a:tcPr marL="6350" marR="6350" marT="6350" marB="0" anchor="ctr">
                    <a:solidFill>
                      <a:srgbClr val="005992"/>
                    </a:solidFill>
                  </a:tcPr>
                </a:tc>
                <a:tc>
                  <a:txBody>
                    <a:bodyPr/>
                    <a:lstStyle/>
                    <a:p>
                      <a:pPr algn="ctr" fontAlgn="b"/>
                      <a:r>
                        <a:rPr lang="en-US" sz="1400" b="1" i="0" u="none" strike="noStrike">
                          <a:solidFill>
                            <a:srgbClr val="FFFFFF"/>
                          </a:solidFill>
                          <a:effectLst/>
                          <a:latin typeface="Roboto" panose="02000000000000000000" pitchFamily="2" charset="0"/>
                          <a:ea typeface="Roboto" panose="02000000000000000000" pitchFamily="2" charset="0"/>
                          <a:cs typeface="Roboto" panose="02000000000000000000" pitchFamily="2" charset="0"/>
                        </a:rPr>
                        <a:t>1W Flow</a:t>
                      </a:r>
                    </a:p>
                  </a:txBody>
                  <a:tcPr marL="6350" marR="6350" marT="6350" marB="0" anchor="ctr">
                    <a:solidFill>
                      <a:srgbClr val="005992"/>
                    </a:solidFill>
                  </a:tcPr>
                </a:tc>
                <a:tc>
                  <a:txBody>
                    <a:bodyPr/>
                    <a:lstStyle/>
                    <a:p>
                      <a:pPr algn="ctr" fontAlgn="b"/>
                      <a:r>
                        <a:rPr lang="en-US" sz="1400" b="1" i="0" u="none" strike="noStrike">
                          <a:solidFill>
                            <a:srgbClr val="FFFFFF"/>
                          </a:solidFill>
                          <a:effectLst/>
                          <a:latin typeface="Roboto" panose="02000000000000000000" pitchFamily="2" charset="0"/>
                          <a:ea typeface="Roboto" panose="02000000000000000000" pitchFamily="2" charset="0"/>
                          <a:cs typeface="Roboto" panose="02000000000000000000" pitchFamily="2" charset="0"/>
                        </a:rPr>
                        <a:t>1M Flow</a:t>
                      </a:r>
                    </a:p>
                  </a:txBody>
                  <a:tcPr marL="6350" marR="6350" marT="6350" marB="0" anchor="ctr">
                    <a:solidFill>
                      <a:srgbClr val="005992"/>
                    </a:solidFill>
                  </a:tcPr>
                </a:tc>
                <a:tc>
                  <a:txBody>
                    <a:bodyPr/>
                    <a:lstStyle/>
                    <a:p>
                      <a:pPr algn="ctr" fontAlgn="b"/>
                      <a:r>
                        <a:rPr lang="en-US" sz="1400" b="1" i="0" u="none" strike="noStrike">
                          <a:solidFill>
                            <a:srgbClr val="FFFFFF"/>
                          </a:solidFill>
                          <a:effectLst/>
                          <a:latin typeface="Roboto" panose="02000000000000000000" pitchFamily="2" charset="0"/>
                          <a:ea typeface="Roboto" panose="02000000000000000000" pitchFamily="2" charset="0"/>
                          <a:cs typeface="Roboto" panose="02000000000000000000" pitchFamily="2" charset="0"/>
                        </a:rPr>
                        <a:t>YTD Flow</a:t>
                      </a:r>
                    </a:p>
                  </a:txBody>
                  <a:tcPr marL="6350" marR="6350" marT="6350" marB="0" anchor="ctr">
                    <a:solidFill>
                      <a:srgbClr val="005992"/>
                    </a:solidFill>
                  </a:tcPr>
                </a:tc>
                <a:tc>
                  <a:txBody>
                    <a:bodyPr/>
                    <a:lstStyle/>
                    <a:p>
                      <a:pPr algn="ctr" fontAlgn="b"/>
                      <a:r>
                        <a:rPr lang="en-US" sz="1400" b="1" i="0" u="none" strike="noStrike">
                          <a:solidFill>
                            <a:srgbClr val="FFFFFF"/>
                          </a:solidFill>
                          <a:effectLst/>
                          <a:latin typeface="Roboto" panose="02000000000000000000" pitchFamily="2" charset="0"/>
                          <a:ea typeface="Roboto" panose="02000000000000000000" pitchFamily="2" charset="0"/>
                          <a:cs typeface="Roboto" panose="02000000000000000000" pitchFamily="2" charset="0"/>
                        </a:rPr>
                        <a:t>1Y Flow</a:t>
                      </a:r>
                    </a:p>
                  </a:txBody>
                  <a:tcPr marL="6350" marR="6350" marT="6350" marB="0" anchor="ctr">
                    <a:solidFill>
                      <a:srgbClr val="005992"/>
                    </a:solidFill>
                  </a:tcPr>
                </a:tc>
                <a:tc>
                  <a:txBody>
                    <a:bodyPr/>
                    <a:lstStyle/>
                    <a:p>
                      <a:pPr algn="ctr" fontAlgn="b"/>
                      <a:r>
                        <a:rPr lang="en-US" sz="1400" b="1" i="0" u="none" strike="noStrike">
                          <a:solidFill>
                            <a:srgbClr val="FFFFFF"/>
                          </a:solidFill>
                          <a:effectLst/>
                          <a:latin typeface="Roboto" panose="02000000000000000000" pitchFamily="2" charset="0"/>
                          <a:ea typeface="Roboto" panose="02000000000000000000" pitchFamily="2" charset="0"/>
                          <a:cs typeface="Roboto" panose="02000000000000000000" pitchFamily="2" charset="0"/>
                        </a:rPr>
                        <a:t>3Y Flow</a:t>
                      </a:r>
                    </a:p>
                  </a:txBody>
                  <a:tcPr marL="6350" marR="6350" marT="6350" marB="0" anchor="ctr">
                    <a:solidFill>
                      <a:srgbClr val="005992"/>
                    </a:solidFill>
                  </a:tcPr>
                </a:tc>
                <a:extLst>
                  <a:ext uri="{0D108BD9-81ED-4DB2-BD59-A6C34878D82A}">
                    <a16:rowId xmlns:a16="http://schemas.microsoft.com/office/drawing/2014/main" val="3036045527"/>
                  </a:ext>
                </a:extLst>
              </a:tr>
              <a:tr h="179461">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Median</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-1,67</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-1,67</a:t>
                      </a:r>
                    </a:p>
                  </a:txBody>
                  <a:tcPr marL="7620" marR="7620" marT="7620" marB="0" anchor="ctr"/>
                </a:tc>
                <a:extLst>
                  <a:ext uri="{0D108BD9-81ED-4DB2-BD59-A6C34878D82A}">
                    <a16:rowId xmlns:a16="http://schemas.microsoft.com/office/drawing/2014/main" val="542605577"/>
                  </a:ext>
                </a:extLst>
              </a:tr>
              <a:tr h="299064">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Fubon FTSE Vietnam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-1,09</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-34,44</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-215,02</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-196,14</a:t>
                      </a:r>
                    </a:p>
                  </a:txBody>
                  <a:tcPr marL="7620" marR="7620" marT="7620" marB="0" anchor="ctr"/>
                </a:tc>
                <a:extLst>
                  <a:ext uri="{0D108BD9-81ED-4DB2-BD59-A6C34878D82A}">
                    <a16:rowId xmlns:a16="http://schemas.microsoft.com/office/drawing/2014/main" val="579560703"/>
                  </a:ext>
                </a:extLst>
              </a:tr>
              <a:tr h="297429">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KIM KINDEX Vietnam VN30 ETF Synth</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-36,85</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-36,85</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-63,76</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-37,47</a:t>
                      </a:r>
                    </a:p>
                  </a:txBody>
                  <a:tcPr marL="7620" marR="7620" marT="7620" marB="0" anchor="ctr"/>
                </a:tc>
                <a:extLst>
                  <a:ext uri="{0D108BD9-81ED-4DB2-BD59-A6C34878D82A}">
                    <a16:rowId xmlns:a16="http://schemas.microsoft.com/office/drawing/2014/main" val="394430615"/>
                  </a:ext>
                </a:extLst>
              </a:tr>
              <a:tr h="297429">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Premia MSCI Vietnam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-4,75</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-4,75</a:t>
                      </a:r>
                    </a:p>
                  </a:txBody>
                  <a:tcPr marL="7620" marR="7620" marT="7620" marB="0" anchor="ctr"/>
                </a:tc>
                <a:extLst>
                  <a:ext uri="{0D108BD9-81ED-4DB2-BD59-A6C34878D82A}">
                    <a16:rowId xmlns:a16="http://schemas.microsoft.com/office/drawing/2014/main" val="1287752613"/>
                  </a:ext>
                </a:extLst>
              </a:tr>
              <a:tr h="297429">
                <a:tc>
                  <a:txBody>
                    <a:bodyPr/>
                    <a:lstStyle/>
                    <a:p>
                      <a:pPr algn="ctr" fontAlgn="b"/>
                      <a:r>
                        <a:rPr lang="en-US" sz="1400" b="1" i="0" u="none" strike="noStrike" dirty="0" err="1">
                          <a:solidFill>
                            <a:srgbClr val="005992"/>
                          </a:solidFill>
                          <a:effectLst/>
                          <a:latin typeface="Roboto" panose="02000000000000000000" pitchFamily="2" charset="0"/>
                          <a:ea typeface="Roboto" panose="02000000000000000000" pitchFamily="2" charset="0"/>
                          <a:cs typeface="Roboto" panose="02000000000000000000" pitchFamily="2" charset="0"/>
                        </a:rPr>
                        <a:t>CSOP</a:t>
                      </a:r>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 FTSE Vietnam 30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extLst>
                  <a:ext uri="{0D108BD9-81ED-4DB2-BD59-A6C34878D82A}">
                    <a16:rowId xmlns:a16="http://schemas.microsoft.com/office/drawing/2014/main" val="2054722376"/>
                  </a:ext>
                </a:extLst>
              </a:tr>
              <a:tr h="303996">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KIM KINDEX Vietnam VN30 Futures Leverage ETF </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-2,7</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-2,7</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-2,7</a:t>
                      </a:r>
                    </a:p>
                  </a:txBody>
                  <a:tcPr marL="7620" marR="7620" marT="7620" marB="0" anchor="ctr"/>
                </a:tc>
                <a:extLst>
                  <a:ext uri="{0D108BD9-81ED-4DB2-BD59-A6C34878D82A}">
                    <a16:rowId xmlns:a16="http://schemas.microsoft.com/office/drawing/2014/main" val="41193102"/>
                  </a:ext>
                </a:extLst>
              </a:tr>
              <a:tr h="297429">
                <a:tc>
                  <a:txBody>
                    <a:bodyPr/>
                    <a:lstStyle/>
                    <a:p>
                      <a:pPr algn="ctr" fontAlgn="b"/>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Premia MSCI Vietnam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extLst>
                  <a:ext uri="{0D108BD9-81ED-4DB2-BD59-A6C34878D82A}">
                    <a16:rowId xmlns:a16="http://schemas.microsoft.com/office/drawing/2014/main" val="3433345564"/>
                  </a:ext>
                </a:extLst>
              </a:tr>
              <a:tr h="297429">
                <a:tc>
                  <a:txBody>
                    <a:bodyPr/>
                    <a:lstStyle/>
                    <a:p>
                      <a:pPr algn="ctr" fontAlgn="b"/>
                      <a:r>
                        <a:rPr lang="en-US" sz="1400" b="1" i="0" u="none" strike="noStrike" dirty="0" err="1">
                          <a:solidFill>
                            <a:srgbClr val="005992"/>
                          </a:solidFill>
                          <a:effectLst/>
                          <a:latin typeface="Roboto" panose="02000000000000000000" pitchFamily="2" charset="0"/>
                          <a:ea typeface="Roboto" panose="02000000000000000000" pitchFamily="2" charset="0"/>
                          <a:cs typeface="Roboto" panose="02000000000000000000" pitchFamily="2" charset="0"/>
                        </a:rPr>
                        <a:t>DCVFMVN30</a:t>
                      </a:r>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 ETF Fund</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extLst>
                  <a:ext uri="{0D108BD9-81ED-4DB2-BD59-A6C34878D82A}">
                    <a16:rowId xmlns:a16="http://schemas.microsoft.com/office/drawing/2014/main" val="3469264509"/>
                  </a:ext>
                </a:extLst>
              </a:tr>
              <a:tr h="327203">
                <a:tc>
                  <a:txBody>
                    <a:bodyPr/>
                    <a:lstStyle/>
                    <a:p>
                      <a:pPr algn="ctr" fontAlgn="b"/>
                      <a:r>
                        <a:rPr lang="en-US" sz="1400" b="1" i="0" u="none" strike="noStrike" dirty="0" err="1">
                          <a:solidFill>
                            <a:srgbClr val="005992"/>
                          </a:solidFill>
                          <a:effectLst/>
                          <a:latin typeface="Roboto" panose="02000000000000000000" pitchFamily="2" charset="0"/>
                          <a:ea typeface="Roboto" panose="02000000000000000000" pitchFamily="2" charset="0"/>
                          <a:cs typeface="Roboto" panose="02000000000000000000" pitchFamily="2" charset="0"/>
                        </a:rPr>
                        <a:t>DCVFMVN</a:t>
                      </a:r>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 Mid Cap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extLst>
                  <a:ext uri="{0D108BD9-81ED-4DB2-BD59-A6C34878D82A}">
                    <a16:rowId xmlns:a16="http://schemas.microsoft.com/office/drawing/2014/main" val="1228580516"/>
                  </a:ext>
                </a:extLst>
              </a:tr>
              <a:tr h="297429">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KIM Growth VN30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extLst>
                  <a:ext uri="{0D108BD9-81ED-4DB2-BD59-A6C34878D82A}">
                    <a16:rowId xmlns:a16="http://schemas.microsoft.com/office/drawing/2014/main" val="972709982"/>
                  </a:ext>
                </a:extLst>
              </a:tr>
              <a:tr h="297429">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KIM Growth VNFINSELECT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-0,72</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0,07</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-10,31</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-10,31</a:t>
                      </a:r>
                    </a:p>
                  </a:txBody>
                  <a:tcPr marL="7620" marR="7620" marT="7620" marB="0" anchor="ctr"/>
                </a:tc>
                <a:extLst>
                  <a:ext uri="{0D108BD9-81ED-4DB2-BD59-A6C34878D82A}">
                    <a16:rowId xmlns:a16="http://schemas.microsoft.com/office/drawing/2014/main" val="1650167494"/>
                  </a:ext>
                </a:extLst>
              </a:tr>
              <a:tr h="297429">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SSIAM VN30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-0,9</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-11,85</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-19,11</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-83,36</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-83,68</a:t>
                      </a:r>
                    </a:p>
                  </a:txBody>
                  <a:tcPr marL="7620" marR="7620" marT="7620" marB="0" anchor="ctr"/>
                </a:tc>
                <a:extLst>
                  <a:ext uri="{0D108BD9-81ED-4DB2-BD59-A6C34878D82A}">
                    <a16:rowId xmlns:a16="http://schemas.microsoft.com/office/drawing/2014/main" val="3544970484"/>
                  </a:ext>
                </a:extLst>
              </a:tr>
              <a:tr h="297429">
                <a:tc>
                  <a:txBody>
                    <a:bodyPr/>
                    <a:lstStyle/>
                    <a:p>
                      <a:pPr algn="ctr" fontAlgn="b"/>
                      <a:r>
                        <a:rPr lang="en-US" sz="1400" b="1" i="0" u="none" strike="noStrike" dirty="0" err="1">
                          <a:solidFill>
                            <a:srgbClr val="005992"/>
                          </a:solidFill>
                          <a:effectLst/>
                          <a:latin typeface="Roboto" panose="02000000000000000000" pitchFamily="2" charset="0"/>
                          <a:ea typeface="Roboto" panose="02000000000000000000" pitchFamily="2" charset="0"/>
                          <a:cs typeface="Roboto" panose="02000000000000000000" pitchFamily="2" charset="0"/>
                        </a:rPr>
                        <a:t>SSIAM</a:t>
                      </a:r>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 </a:t>
                      </a:r>
                      <a:r>
                        <a:rPr lang="en-US" sz="1400" b="1" i="0" u="none" strike="noStrike" dirty="0" err="1">
                          <a:solidFill>
                            <a:srgbClr val="005992"/>
                          </a:solidFill>
                          <a:effectLst/>
                          <a:latin typeface="Roboto" panose="02000000000000000000" pitchFamily="2" charset="0"/>
                          <a:ea typeface="Roboto" panose="02000000000000000000" pitchFamily="2" charset="0"/>
                          <a:cs typeface="Roboto" panose="02000000000000000000" pitchFamily="2" charset="0"/>
                        </a:rPr>
                        <a:t>VNX50</a:t>
                      </a:r>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5,2</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5,42</a:t>
                      </a:r>
                    </a:p>
                  </a:txBody>
                  <a:tcPr marL="7620" marR="7620" marT="7620" marB="0" anchor="ctr"/>
                </a:tc>
                <a:extLst>
                  <a:ext uri="{0D108BD9-81ED-4DB2-BD59-A6C34878D82A}">
                    <a16:rowId xmlns:a16="http://schemas.microsoft.com/office/drawing/2014/main" val="789982562"/>
                  </a:ext>
                </a:extLst>
              </a:tr>
              <a:tr h="281733">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SSIAM VNFIN LEAD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extLst>
                  <a:ext uri="{0D108BD9-81ED-4DB2-BD59-A6C34878D82A}">
                    <a16:rowId xmlns:a16="http://schemas.microsoft.com/office/drawing/2014/main" val="1327345976"/>
                  </a:ext>
                </a:extLst>
              </a:tr>
              <a:tr h="297429">
                <a:tc>
                  <a:txBody>
                    <a:bodyPr/>
                    <a:lstStyle/>
                    <a:p>
                      <a:pPr algn="ctr" fontAlgn="b"/>
                      <a:r>
                        <a:rPr lang="en-US" sz="1400" b="1" i="0" u="none" strike="noStrike" dirty="0" err="1">
                          <a:solidFill>
                            <a:srgbClr val="005992"/>
                          </a:solidFill>
                          <a:effectLst/>
                          <a:latin typeface="Roboto" panose="02000000000000000000" pitchFamily="2" charset="0"/>
                          <a:ea typeface="Roboto" panose="02000000000000000000" pitchFamily="2" charset="0"/>
                          <a:cs typeface="Roboto" panose="02000000000000000000" pitchFamily="2" charset="0"/>
                        </a:rPr>
                        <a:t>DCVFMVN</a:t>
                      </a:r>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 Diamond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1,34</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8,2</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40,85</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42,24</a:t>
                      </a:r>
                    </a:p>
                  </a:txBody>
                  <a:tcPr marL="7620" marR="7620" marT="7620" marB="0" anchor="ctr"/>
                </a:tc>
                <a:extLst>
                  <a:ext uri="{0D108BD9-81ED-4DB2-BD59-A6C34878D82A}">
                    <a16:rowId xmlns:a16="http://schemas.microsoft.com/office/drawing/2014/main" val="66810637"/>
                  </a:ext>
                </a:extLst>
              </a:tr>
              <a:tr h="297429">
                <a:tc>
                  <a:txBody>
                    <a:bodyPr/>
                    <a:lstStyle/>
                    <a:p>
                      <a:pPr algn="ctr" fontAlgn="b"/>
                      <a:r>
                        <a:rPr lang="en-US" sz="1400" b="1" i="0" u="none" strike="noStrike">
                          <a:solidFill>
                            <a:srgbClr val="005992"/>
                          </a:solidFill>
                          <a:effectLst/>
                          <a:latin typeface="Roboto" panose="02000000000000000000" pitchFamily="2" charset="0"/>
                          <a:ea typeface="Roboto" panose="02000000000000000000" pitchFamily="2" charset="0"/>
                          <a:cs typeface="Roboto" panose="02000000000000000000" pitchFamily="2" charset="0"/>
                        </a:rPr>
                        <a:t>Global X MSCI Vietnam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0,05</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0,05</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-1,67</a:t>
                      </a:r>
                    </a:p>
                  </a:txBody>
                  <a:tcPr marL="7620" marR="7620" marT="7620" marB="0" anchor="ctr"/>
                </a:tc>
                <a:tc>
                  <a:txBody>
                    <a:bodyPr/>
                    <a:lstStyle/>
                    <a:p>
                      <a:pPr algn="ctr" fontAlgn="b"/>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-1,67</a:t>
                      </a:r>
                    </a:p>
                  </a:txBody>
                  <a:tcPr marL="7620" marR="7620" marT="7620" marB="0" anchor="ctr"/>
                </a:tc>
                <a:extLst>
                  <a:ext uri="{0D108BD9-81ED-4DB2-BD59-A6C34878D82A}">
                    <a16:rowId xmlns:a16="http://schemas.microsoft.com/office/drawing/2014/main" val="2546538302"/>
                  </a:ext>
                </a:extLst>
              </a:tr>
              <a:tr h="297429">
                <a:tc>
                  <a:txBody>
                    <a:bodyPr/>
                    <a:lstStyle/>
                    <a:p>
                      <a:pPr algn="ctr" fontAlgn="b"/>
                      <a:r>
                        <a:rPr lang="en-US" sz="1400" b="1" i="0" u="none" strike="noStrike" dirty="0" err="1">
                          <a:solidFill>
                            <a:srgbClr val="005992"/>
                          </a:solidFill>
                          <a:effectLst/>
                          <a:latin typeface="Roboto" panose="02000000000000000000" pitchFamily="2" charset="0"/>
                          <a:ea typeface="Roboto" panose="02000000000000000000" pitchFamily="2" charset="0"/>
                          <a:cs typeface="Roboto" panose="02000000000000000000" pitchFamily="2" charset="0"/>
                        </a:rPr>
                        <a:t>VanEck</a:t>
                      </a:r>
                      <a:r>
                        <a:rPr lang="en-US" sz="1400" b="1" i="0" u="none" strike="noStrike" dirty="0">
                          <a:solidFill>
                            <a:srgbClr val="005992"/>
                          </a:solidFill>
                          <a:effectLst/>
                          <a:latin typeface="Roboto" panose="02000000000000000000" pitchFamily="2" charset="0"/>
                          <a:ea typeface="Roboto" panose="02000000000000000000" pitchFamily="2" charset="0"/>
                          <a:cs typeface="Roboto" panose="02000000000000000000" pitchFamily="2" charset="0"/>
                        </a:rPr>
                        <a:t> Vietnam ETF</a:t>
                      </a:r>
                    </a:p>
                  </a:txBody>
                  <a:tcPr marL="6350" marR="6350" marT="635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0</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1,23</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1,74</a:t>
                      </a:r>
                    </a:p>
                  </a:txBody>
                  <a:tcPr marL="7620" marR="7620" marT="7620" marB="0" anchor="ctr"/>
                </a:tc>
                <a:tc>
                  <a:txBody>
                    <a:bodyPr/>
                    <a:lstStyle/>
                    <a:p>
                      <a:pPr algn="ctr" fontAlgn="b"/>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1,74</a:t>
                      </a:r>
                    </a:p>
                  </a:txBody>
                  <a:tcPr marL="7620" marR="7620" marT="7620" marB="0" anchor="ctr"/>
                </a:tc>
                <a:extLst>
                  <a:ext uri="{0D108BD9-81ED-4DB2-BD59-A6C34878D82A}">
                    <a16:rowId xmlns:a16="http://schemas.microsoft.com/office/drawing/2014/main" val="2351214160"/>
                  </a:ext>
                </a:extLst>
              </a:tr>
            </a:tbl>
          </a:graphicData>
        </a:graphic>
      </p:graphicFrame>
      <p:pic>
        <p:nvPicPr>
          <p:cNvPr id="6" name="Picture 5">
            <a:extLst>
              <a:ext uri="{FF2B5EF4-FFF2-40B4-BE49-F238E27FC236}">
                <a16:creationId xmlns:a16="http://schemas.microsoft.com/office/drawing/2014/main" id="{703EA849-D15F-2A87-02FD-168F42E05464}"/>
              </a:ext>
            </a:extLst>
          </p:cNvPr>
          <p:cNvPicPr>
            <a:picLocks noChangeAspect="1"/>
          </p:cNvPicPr>
          <p:nvPr/>
        </p:nvPicPr>
        <p:blipFill>
          <a:blip r:embed="rId2"/>
          <a:stretch>
            <a:fillRect/>
          </a:stretch>
        </p:blipFill>
        <p:spPr>
          <a:xfrm>
            <a:off x="0" y="0"/>
            <a:ext cx="1937941" cy="822636"/>
          </a:xfrm>
          <a:prstGeom prst="rect">
            <a:avLst/>
          </a:prstGeom>
        </p:spPr>
      </p:pic>
    </p:spTree>
    <p:extLst>
      <p:ext uri="{BB962C8B-B14F-4D97-AF65-F5344CB8AC3E}">
        <p14:creationId xmlns:p14="http://schemas.microsoft.com/office/powerpoint/2010/main" val="1688098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5C34540-FDE6-0498-5C60-7AC8796E1C7B}"/>
              </a:ext>
            </a:extLst>
          </p:cNvPr>
          <p:cNvSpPr txBox="1"/>
          <p:nvPr/>
        </p:nvSpPr>
        <p:spPr>
          <a:xfrm>
            <a:off x="2773372" y="234778"/>
            <a:ext cx="6830002" cy="430887"/>
          </a:xfrm>
          <a:prstGeom prst="rect">
            <a:avLst/>
          </a:prstGeom>
          <a:noFill/>
        </p:spPr>
        <p:txBody>
          <a:bodyPr wrap="square" rtlCol="0">
            <a:spAutoFit/>
          </a:bodyPr>
          <a:lstStyle/>
          <a:p>
            <a:pPr algn="ctr"/>
            <a:r>
              <a:rPr lang="en-US" sz="2200" b="1" dirty="0">
                <a:solidFill>
                  <a:srgbClr val="005992"/>
                </a:solidFill>
                <a:latin typeface="Roboto" pitchFamily="2" charset="0"/>
                <a:ea typeface="Roboto" pitchFamily="2" charset="0"/>
              </a:rPr>
              <a:t>TOP CỔ PHIẾU TĂNG – GIẢM GIÁ</a:t>
            </a:r>
            <a:endParaRPr lang="en-GB" sz="2200" b="1" dirty="0">
              <a:solidFill>
                <a:srgbClr val="005992"/>
              </a:solidFill>
              <a:latin typeface="Roboto" pitchFamily="2" charset="0"/>
              <a:ea typeface="Roboto" pitchFamily="2" charset="0"/>
            </a:endParaRPr>
          </a:p>
        </p:txBody>
      </p:sp>
      <p:graphicFrame>
        <p:nvGraphicFramePr>
          <p:cNvPr id="4" name="Table 4">
            <a:extLst>
              <a:ext uri="{FF2B5EF4-FFF2-40B4-BE49-F238E27FC236}">
                <a16:creationId xmlns:a16="http://schemas.microsoft.com/office/drawing/2014/main" id="{AB831A68-079E-B5BA-F0E2-381A6C32A87D}"/>
              </a:ext>
            </a:extLst>
          </p:cNvPr>
          <p:cNvGraphicFramePr>
            <a:graphicFrameLocks noGrp="1"/>
          </p:cNvGraphicFramePr>
          <p:nvPr>
            <p:extLst>
              <p:ext uri="{D42A27DB-BD31-4B8C-83A1-F6EECF244321}">
                <p14:modId xmlns:p14="http://schemas.microsoft.com/office/powerpoint/2010/main" val="2534741945"/>
              </p:ext>
            </p:extLst>
          </p:nvPr>
        </p:nvGraphicFramePr>
        <p:xfrm>
          <a:off x="1003012" y="894919"/>
          <a:ext cx="4930428" cy="2708127"/>
        </p:xfrm>
        <a:graphic>
          <a:graphicData uri="http://schemas.openxmlformats.org/drawingml/2006/table">
            <a:tbl>
              <a:tblPr firstRow="1" bandRow="1">
                <a:tableStyleId>{5C22544A-7EE6-4342-B048-85BDC9FD1C3A}</a:tableStyleId>
              </a:tblPr>
              <a:tblGrid>
                <a:gridCol w="913793">
                  <a:extLst>
                    <a:ext uri="{9D8B030D-6E8A-4147-A177-3AD203B41FA5}">
                      <a16:colId xmlns:a16="http://schemas.microsoft.com/office/drawing/2014/main" val="1220127908"/>
                    </a:ext>
                  </a:extLst>
                </a:gridCol>
                <a:gridCol w="1067405">
                  <a:extLst>
                    <a:ext uri="{9D8B030D-6E8A-4147-A177-3AD203B41FA5}">
                      <a16:colId xmlns:a16="http://schemas.microsoft.com/office/drawing/2014/main" val="1572807494"/>
                    </a:ext>
                  </a:extLst>
                </a:gridCol>
                <a:gridCol w="1719438">
                  <a:extLst>
                    <a:ext uri="{9D8B030D-6E8A-4147-A177-3AD203B41FA5}">
                      <a16:colId xmlns:a16="http://schemas.microsoft.com/office/drawing/2014/main" val="1798963698"/>
                    </a:ext>
                  </a:extLst>
                </a:gridCol>
                <a:gridCol w="1229792">
                  <a:extLst>
                    <a:ext uri="{9D8B030D-6E8A-4147-A177-3AD203B41FA5}">
                      <a16:colId xmlns:a16="http://schemas.microsoft.com/office/drawing/2014/main" val="3509903932"/>
                    </a:ext>
                  </a:extLst>
                </a:gridCol>
              </a:tblGrid>
              <a:tr h="307827">
                <a:tc gridSpan="4">
                  <a:txBody>
                    <a:bodyPr/>
                    <a:lstStyle/>
                    <a:p>
                      <a:pPr algn="ctr"/>
                      <a:r>
                        <a:rPr lang="en-GB" sz="1200" dirty="0">
                          <a:solidFill>
                            <a:schemeClr val="bg1"/>
                          </a:solidFill>
                          <a:latin typeface="Roboto" panose="02000000000000000000" pitchFamily="2" charset="0"/>
                          <a:ea typeface="Roboto" panose="02000000000000000000" pitchFamily="2" charset="0"/>
                        </a:rPr>
                        <a:t>HSX: Top 10 CP </a:t>
                      </a:r>
                      <a:r>
                        <a:rPr lang="en-GB" sz="1200" dirty="0" err="1">
                          <a:solidFill>
                            <a:schemeClr val="bg1"/>
                          </a:solidFill>
                          <a:latin typeface="Roboto" panose="02000000000000000000" pitchFamily="2" charset="0"/>
                          <a:ea typeface="Roboto" panose="02000000000000000000" pitchFamily="2" charset="0"/>
                        </a:rPr>
                        <a:t>tăng</a:t>
                      </a:r>
                      <a:r>
                        <a:rPr lang="en-GB" sz="1200" dirty="0">
                          <a:solidFill>
                            <a:schemeClr val="bg1"/>
                          </a:solidFill>
                          <a:latin typeface="Roboto" panose="02000000000000000000" pitchFamily="2" charset="0"/>
                          <a:ea typeface="Roboto" panose="02000000000000000000" pitchFamily="2" charset="0"/>
                        </a:rPr>
                        <a:t> </a:t>
                      </a:r>
                      <a:r>
                        <a:rPr lang="en-GB" sz="1200" dirty="0" err="1">
                          <a:solidFill>
                            <a:schemeClr val="bg1"/>
                          </a:solidFill>
                          <a:latin typeface="Roboto" panose="02000000000000000000" pitchFamily="2" charset="0"/>
                          <a:ea typeface="Roboto" panose="02000000000000000000" pitchFamily="2" charset="0"/>
                        </a:rPr>
                        <a:t>nhiều</a:t>
                      </a:r>
                      <a:r>
                        <a:rPr lang="en-GB" sz="1200" dirty="0">
                          <a:solidFill>
                            <a:schemeClr val="bg1"/>
                          </a:solidFill>
                          <a:latin typeface="Roboto" panose="02000000000000000000" pitchFamily="2" charset="0"/>
                          <a:ea typeface="Roboto" panose="02000000000000000000" pitchFamily="2" charset="0"/>
                        </a:rPr>
                        <a:t> </a:t>
                      </a:r>
                      <a:r>
                        <a:rPr lang="en-GB" sz="1200" dirty="0" err="1">
                          <a:solidFill>
                            <a:schemeClr val="bg1"/>
                          </a:solidFill>
                          <a:latin typeface="Roboto" panose="02000000000000000000" pitchFamily="2" charset="0"/>
                          <a:ea typeface="Roboto" panose="02000000000000000000" pitchFamily="2" charset="0"/>
                        </a:rPr>
                        <a:t>nhất</a:t>
                      </a:r>
                      <a:r>
                        <a:rPr lang="en-GB" sz="1200" dirty="0">
                          <a:solidFill>
                            <a:schemeClr val="bg1"/>
                          </a:solidFill>
                          <a:latin typeface="Roboto" panose="02000000000000000000" pitchFamily="2" charset="0"/>
                          <a:ea typeface="Roboto" panose="02000000000000000000" pitchFamily="2" charset="0"/>
                        </a:rPr>
                        <a:t> </a:t>
                      </a:r>
                      <a:r>
                        <a:rPr lang="en-GB" sz="1200" err="1">
                          <a:solidFill>
                            <a:schemeClr val="bg1"/>
                          </a:solidFill>
                          <a:latin typeface="Roboto" panose="02000000000000000000" pitchFamily="2" charset="0"/>
                          <a:ea typeface="Roboto" panose="02000000000000000000" pitchFamily="2" charset="0"/>
                        </a:rPr>
                        <a:t>trong</a:t>
                      </a:r>
                      <a:r>
                        <a:rPr lang="en-GB" sz="1200">
                          <a:solidFill>
                            <a:schemeClr val="bg1"/>
                          </a:solidFill>
                          <a:latin typeface="Roboto" panose="02000000000000000000" pitchFamily="2" charset="0"/>
                          <a:ea typeface="Roboto" panose="02000000000000000000" pitchFamily="2" charset="0"/>
                        </a:rPr>
                        <a:t> ngày</a:t>
                      </a:r>
                      <a:endParaRPr lang="en-GB" sz="1200" dirty="0">
                        <a:solidFill>
                          <a:schemeClr val="bg1"/>
                        </a:solidFill>
                        <a:latin typeface="Roboto" panose="02000000000000000000" pitchFamily="2" charset="0"/>
                        <a:ea typeface="Roboto" panose="02000000000000000000" pitchFamily="2" charset="0"/>
                      </a:endParaRPr>
                    </a:p>
                  </a:txBody>
                  <a:tcPr anchor="ctr">
                    <a:solidFill>
                      <a:srgbClr val="005992"/>
                    </a:solid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516096809"/>
                  </a:ext>
                </a:extLst>
              </a:tr>
              <a:tr h="173704">
                <a:tc>
                  <a:txBody>
                    <a:bodyPr/>
                    <a:lstStyle/>
                    <a:p>
                      <a:pPr algn="ctr" fontAlgn="ctr"/>
                      <a:r>
                        <a:rPr lang="en-GB" sz="1200" b="1" i="0" u="none" strike="noStrike" dirty="0" err="1">
                          <a:solidFill>
                            <a:srgbClr val="005992"/>
                          </a:solidFill>
                          <a:effectLst/>
                          <a:latin typeface="Roboto" panose="02000000000000000000" pitchFamily="2" charset="0"/>
                          <a:ea typeface="Roboto" panose="02000000000000000000" pitchFamily="2" charset="0"/>
                        </a:rPr>
                        <a:t>Mã</a:t>
                      </a:r>
                      <a:r>
                        <a:rPr lang="en-GB" sz="1200" b="1" i="0" u="none" strike="noStrike" dirty="0">
                          <a:solidFill>
                            <a:srgbClr val="005992"/>
                          </a:solidFill>
                          <a:effectLst/>
                          <a:latin typeface="Roboto" panose="02000000000000000000" pitchFamily="2" charset="0"/>
                          <a:ea typeface="Roboto" panose="02000000000000000000" pitchFamily="2" charset="0"/>
                        </a:rPr>
                        <a:t> CK</a:t>
                      </a:r>
                    </a:p>
                  </a:txBody>
                  <a:tcPr marL="7620" marR="7620" marT="7620" marB="0" anchor="ctr">
                    <a:solidFill>
                      <a:schemeClr val="bg1"/>
                    </a:solidFill>
                  </a:tcPr>
                </a:tc>
                <a:tc>
                  <a:txBody>
                    <a:bodyPr/>
                    <a:lstStyle/>
                    <a:p>
                      <a:pPr algn="ctr" fontAlgn="ctr"/>
                      <a:r>
                        <a:rPr lang="en-GB" sz="1200" b="1" i="0" u="none" strike="noStrike" dirty="0" err="1">
                          <a:solidFill>
                            <a:srgbClr val="005992"/>
                          </a:solidFill>
                          <a:effectLst/>
                          <a:latin typeface="Roboto" panose="02000000000000000000" pitchFamily="2" charset="0"/>
                          <a:ea typeface="Roboto" panose="02000000000000000000" pitchFamily="2" charset="0"/>
                        </a:rPr>
                        <a:t>Giá</a:t>
                      </a:r>
                      <a:r>
                        <a:rPr lang="en-GB" sz="1200" b="1" i="0" u="none" strike="noStrike" dirty="0">
                          <a:solidFill>
                            <a:srgbClr val="005992"/>
                          </a:solidFill>
                          <a:effectLst/>
                          <a:latin typeface="Roboto" panose="02000000000000000000" pitchFamily="2" charset="0"/>
                          <a:ea typeface="Roboto" panose="02000000000000000000" pitchFamily="2" charset="0"/>
                        </a:rPr>
                        <a:t> </a:t>
                      </a:r>
                      <a:r>
                        <a:rPr lang="en-GB" sz="1200" b="1" i="0" u="none" strike="noStrike" dirty="0" err="1">
                          <a:solidFill>
                            <a:srgbClr val="005992"/>
                          </a:solidFill>
                          <a:effectLst/>
                          <a:latin typeface="Roboto" panose="02000000000000000000" pitchFamily="2" charset="0"/>
                          <a:ea typeface="Roboto" panose="02000000000000000000" pitchFamily="2" charset="0"/>
                        </a:rPr>
                        <a:t>đóng</a:t>
                      </a:r>
                      <a:r>
                        <a:rPr lang="en-GB" sz="1200" b="1" i="0" u="none" strike="noStrike" dirty="0">
                          <a:solidFill>
                            <a:srgbClr val="005992"/>
                          </a:solidFill>
                          <a:effectLst/>
                          <a:latin typeface="Roboto" panose="02000000000000000000" pitchFamily="2" charset="0"/>
                          <a:ea typeface="Roboto" panose="02000000000000000000" pitchFamily="2" charset="0"/>
                        </a:rPr>
                        <a:t> </a:t>
                      </a:r>
                      <a:r>
                        <a:rPr lang="en-GB" sz="1200" b="1" i="0" u="none" strike="noStrike" dirty="0" err="1">
                          <a:solidFill>
                            <a:srgbClr val="005992"/>
                          </a:solidFill>
                          <a:effectLst/>
                          <a:latin typeface="Roboto" panose="02000000000000000000" pitchFamily="2" charset="0"/>
                          <a:ea typeface="Roboto" panose="02000000000000000000" pitchFamily="2" charset="0"/>
                        </a:rPr>
                        <a:t>cửa</a:t>
                      </a:r>
                      <a:endParaRPr lang="en-GB" sz="1200" b="1" i="0" u="none" strike="noStrike" dirty="0">
                        <a:solidFill>
                          <a:srgbClr val="005992"/>
                        </a:solidFill>
                        <a:effectLst/>
                        <a:latin typeface="Roboto" panose="02000000000000000000" pitchFamily="2" charset="0"/>
                        <a:ea typeface="Roboto" panose="02000000000000000000" pitchFamily="2" charset="0"/>
                      </a:endParaRPr>
                    </a:p>
                  </a:txBody>
                  <a:tcPr marL="7620" marR="7620" marT="7620" marB="0" anchor="ctr">
                    <a:solidFill>
                      <a:schemeClr val="bg1"/>
                    </a:solidFill>
                  </a:tcPr>
                </a:tc>
                <a:tc>
                  <a:txBody>
                    <a:bodyPr/>
                    <a:lstStyle/>
                    <a:p>
                      <a:pPr algn="ctr" fontAlgn="ctr"/>
                      <a:r>
                        <a:rPr lang="vi-VN" sz="1200" b="1" i="0" u="none" strike="noStrike" dirty="0">
                          <a:solidFill>
                            <a:srgbClr val="005992"/>
                          </a:solidFill>
                          <a:effectLst/>
                          <a:latin typeface="Roboto" panose="02000000000000000000" pitchFamily="2" charset="0"/>
                          <a:ea typeface="Roboto" panose="02000000000000000000" pitchFamily="2" charset="0"/>
                        </a:rPr>
                        <a:t>Tổng khối lượng (CP)</a:t>
                      </a:r>
                    </a:p>
                  </a:txBody>
                  <a:tcPr marL="7620" marR="7620" marT="7620" marB="0" anchor="ctr">
                    <a:solidFill>
                      <a:schemeClr val="bg1"/>
                    </a:solidFill>
                  </a:tcPr>
                </a:tc>
                <a:tc>
                  <a:txBody>
                    <a:bodyPr/>
                    <a:lstStyle/>
                    <a:p>
                      <a:pPr algn="ctr" fontAlgn="ctr"/>
                      <a:r>
                        <a:rPr lang="en-GB" sz="1200" b="1" i="0" u="none" strike="noStrike" dirty="0" err="1">
                          <a:solidFill>
                            <a:srgbClr val="005992"/>
                          </a:solidFill>
                          <a:effectLst/>
                          <a:latin typeface="Roboto" panose="02000000000000000000" pitchFamily="2" charset="0"/>
                          <a:ea typeface="Roboto" panose="02000000000000000000" pitchFamily="2" charset="0"/>
                        </a:rPr>
                        <a:t>Thay</a:t>
                      </a:r>
                      <a:r>
                        <a:rPr lang="en-GB" sz="1200" b="1" i="0" u="none" strike="noStrike" dirty="0">
                          <a:solidFill>
                            <a:srgbClr val="005992"/>
                          </a:solidFill>
                          <a:effectLst/>
                          <a:latin typeface="Roboto" panose="02000000000000000000" pitchFamily="2" charset="0"/>
                          <a:ea typeface="Roboto" panose="02000000000000000000" pitchFamily="2" charset="0"/>
                        </a:rPr>
                        <a:t> </a:t>
                      </a:r>
                      <a:r>
                        <a:rPr lang="en-GB" sz="1200" b="1" i="0" u="none" strike="noStrike" dirty="0" err="1">
                          <a:solidFill>
                            <a:srgbClr val="005992"/>
                          </a:solidFill>
                          <a:effectLst/>
                          <a:latin typeface="Roboto" panose="02000000000000000000" pitchFamily="2" charset="0"/>
                          <a:ea typeface="Roboto" panose="02000000000000000000" pitchFamily="2" charset="0"/>
                        </a:rPr>
                        <a:t>đổi</a:t>
                      </a:r>
                      <a:endParaRPr lang="en-GB" sz="1200" b="1" i="0" u="none" strike="noStrike" dirty="0">
                        <a:solidFill>
                          <a:srgbClr val="005992"/>
                        </a:solidFill>
                        <a:effectLst/>
                        <a:latin typeface="Roboto" panose="02000000000000000000" pitchFamily="2" charset="0"/>
                        <a:ea typeface="Roboto" panose="02000000000000000000" pitchFamily="2" charset="0"/>
                      </a:endParaRPr>
                    </a:p>
                  </a:txBody>
                  <a:tcPr marL="7620" marR="7620" marT="7620" marB="0" anchor="ctr">
                    <a:solidFill>
                      <a:schemeClr val="bg1"/>
                    </a:solidFill>
                  </a:tcPr>
                </a:tc>
                <a:extLst>
                  <a:ext uri="{0D108BD9-81ED-4DB2-BD59-A6C34878D82A}">
                    <a16:rowId xmlns:a16="http://schemas.microsoft.com/office/drawing/2014/main" val="2161759870"/>
                  </a:ext>
                </a:extLst>
              </a:tr>
              <a:tr h="121007">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VHM</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115.000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14.641.254</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6,98%</a:t>
                      </a:r>
                    </a:p>
                  </a:txBody>
                  <a:tcPr marL="7620" marR="7620" marT="7620" marB="0" anchor="ctr"/>
                </a:tc>
                <a:extLst>
                  <a:ext uri="{0D108BD9-81ED-4DB2-BD59-A6C34878D82A}">
                    <a16:rowId xmlns:a16="http://schemas.microsoft.com/office/drawing/2014/main" val="2798645831"/>
                  </a:ext>
                </a:extLst>
              </a:tr>
              <a:tr h="121007">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BSR</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28.450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21.027.176</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6,95%</a:t>
                      </a:r>
                    </a:p>
                  </a:txBody>
                  <a:tcPr marL="7620" marR="7620" marT="7620" marB="0" anchor="ctr"/>
                </a:tc>
                <a:extLst>
                  <a:ext uri="{0D108BD9-81ED-4DB2-BD59-A6C34878D82A}">
                    <a16:rowId xmlns:a16="http://schemas.microsoft.com/office/drawing/2014/main" val="2894676733"/>
                  </a:ext>
                </a:extLst>
              </a:tr>
              <a:tr h="96280">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GEE</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134.400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2.798.728</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6,92%</a:t>
                      </a:r>
                    </a:p>
                  </a:txBody>
                  <a:tcPr marL="7620" marR="7620" marT="7620" marB="0" anchor="ctr"/>
                </a:tc>
                <a:extLst>
                  <a:ext uri="{0D108BD9-81ED-4DB2-BD59-A6C34878D82A}">
                    <a16:rowId xmlns:a16="http://schemas.microsoft.com/office/drawing/2014/main" val="880414218"/>
                  </a:ext>
                </a:extLst>
              </a:tr>
              <a:tr h="213768">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SGR</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21.800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1.041.388</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6,86%</a:t>
                      </a:r>
                    </a:p>
                  </a:txBody>
                  <a:tcPr marL="7620" marR="7620" marT="7620" marB="0" anchor="ctr"/>
                </a:tc>
                <a:extLst>
                  <a:ext uri="{0D108BD9-81ED-4DB2-BD59-A6C34878D82A}">
                    <a16:rowId xmlns:a16="http://schemas.microsoft.com/office/drawing/2014/main" val="2849275858"/>
                  </a:ext>
                </a:extLst>
              </a:tr>
              <a:tr h="213768">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PET</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33.500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4.290.884</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6,86%</a:t>
                      </a:r>
                    </a:p>
                  </a:txBody>
                  <a:tcPr marL="7620" marR="7620" marT="7620" marB="0" anchor="ctr"/>
                </a:tc>
                <a:extLst>
                  <a:ext uri="{0D108BD9-81ED-4DB2-BD59-A6C34878D82A}">
                    <a16:rowId xmlns:a16="http://schemas.microsoft.com/office/drawing/2014/main" val="2654512588"/>
                  </a:ext>
                </a:extLst>
              </a:tr>
              <a:tr h="213768">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PNC</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31.200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3.374</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6,12%</a:t>
                      </a:r>
                    </a:p>
                  </a:txBody>
                  <a:tcPr marL="7620" marR="7620" marT="7620" marB="0" anchor="ctr"/>
                </a:tc>
                <a:extLst>
                  <a:ext uri="{0D108BD9-81ED-4DB2-BD59-A6C34878D82A}">
                    <a16:rowId xmlns:a16="http://schemas.microsoft.com/office/drawing/2014/main" val="127106423"/>
                  </a:ext>
                </a:extLst>
              </a:tr>
              <a:tr h="213768">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L10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24.000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203</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5,96%</a:t>
                      </a:r>
                    </a:p>
                  </a:txBody>
                  <a:tcPr marL="7620" marR="7620" marT="7620" marB="0" anchor="ctr"/>
                </a:tc>
                <a:extLst>
                  <a:ext uri="{0D108BD9-81ED-4DB2-BD59-A6C34878D82A}">
                    <a16:rowId xmlns:a16="http://schemas.microsoft.com/office/drawing/2014/main" val="2244091360"/>
                  </a:ext>
                </a:extLst>
              </a:tr>
              <a:tr h="213768">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DIG</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20.800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13.027.352</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5,32%</a:t>
                      </a:r>
                    </a:p>
                  </a:txBody>
                  <a:tcPr marL="7620" marR="7620" marT="7620" marB="0" anchor="ctr"/>
                </a:tc>
                <a:extLst>
                  <a:ext uri="{0D108BD9-81ED-4DB2-BD59-A6C34878D82A}">
                    <a16:rowId xmlns:a16="http://schemas.microsoft.com/office/drawing/2014/main" val="595132390"/>
                  </a:ext>
                </a:extLst>
              </a:tr>
              <a:tr h="213768">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TDP</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34.900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339.000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5,12%</a:t>
                      </a:r>
                    </a:p>
                  </a:txBody>
                  <a:tcPr marL="7620" marR="7620" marT="7620" marB="0" anchor="ctr"/>
                </a:tc>
                <a:extLst>
                  <a:ext uri="{0D108BD9-81ED-4DB2-BD59-A6C34878D82A}">
                    <a16:rowId xmlns:a16="http://schemas.microsoft.com/office/drawing/2014/main" val="4014991293"/>
                  </a:ext>
                </a:extLst>
              </a:tr>
              <a:tr h="213768">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SVI</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49.950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4,83%</a:t>
                      </a:r>
                    </a:p>
                  </a:txBody>
                  <a:tcPr marL="7620" marR="7620" marT="7620" marB="0" anchor="ctr"/>
                </a:tc>
                <a:extLst>
                  <a:ext uri="{0D108BD9-81ED-4DB2-BD59-A6C34878D82A}">
                    <a16:rowId xmlns:a16="http://schemas.microsoft.com/office/drawing/2014/main" val="3602411929"/>
                  </a:ext>
                </a:extLst>
              </a:tr>
            </a:tbl>
          </a:graphicData>
        </a:graphic>
      </p:graphicFrame>
      <p:graphicFrame>
        <p:nvGraphicFramePr>
          <p:cNvPr id="7" name="Table 4">
            <a:extLst>
              <a:ext uri="{FF2B5EF4-FFF2-40B4-BE49-F238E27FC236}">
                <a16:creationId xmlns:a16="http://schemas.microsoft.com/office/drawing/2014/main" id="{7097BB72-D694-AE69-BEC8-0E6388B810EC}"/>
              </a:ext>
            </a:extLst>
          </p:cNvPr>
          <p:cNvGraphicFramePr>
            <a:graphicFrameLocks noGrp="1"/>
          </p:cNvGraphicFramePr>
          <p:nvPr>
            <p:extLst>
              <p:ext uri="{D42A27DB-BD31-4B8C-83A1-F6EECF244321}">
                <p14:modId xmlns:p14="http://schemas.microsoft.com/office/powerpoint/2010/main" val="3984750271"/>
              </p:ext>
            </p:extLst>
          </p:nvPr>
        </p:nvGraphicFramePr>
        <p:xfrm>
          <a:off x="990600" y="3799935"/>
          <a:ext cx="4942840" cy="2791674"/>
        </p:xfrm>
        <a:graphic>
          <a:graphicData uri="http://schemas.openxmlformats.org/drawingml/2006/table">
            <a:tbl>
              <a:tblPr firstRow="1" bandRow="1">
                <a:tableStyleId>{5C22544A-7EE6-4342-B048-85BDC9FD1C3A}</a:tableStyleId>
              </a:tblPr>
              <a:tblGrid>
                <a:gridCol w="1019432">
                  <a:extLst>
                    <a:ext uri="{9D8B030D-6E8A-4147-A177-3AD203B41FA5}">
                      <a16:colId xmlns:a16="http://schemas.microsoft.com/office/drawing/2014/main" val="1220127908"/>
                    </a:ext>
                  </a:extLst>
                </a:gridCol>
                <a:gridCol w="1062682">
                  <a:extLst>
                    <a:ext uri="{9D8B030D-6E8A-4147-A177-3AD203B41FA5}">
                      <a16:colId xmlns:a16="http://schemas.microsoft.com/office/drawing/2014/main" val="1572807494"/>
                    </a:ext>
                  </a:extLst>
                </a:gridCol>
                <a:gridCol w="1498679">
                  <a:extLst>
                    <a:ext uri="{9D8B030D-6E8A-4147-A177-3AD203B41FA5}">
                      <a16:colId xmlns:a16="http://schemas.microsoft.com/office/drawing/2014/main" val="1798963698"/>
                    </a:ext>
                  </a:extLst>
                </a:gridCol>
                <a:gridCol w="1362047">
                  <a:extLst>
                    <a:ext uri="{9D8B030D-6E8A-4147-A177-3AD203B41FA5}">
                      <a16:colId xmlns:a16="http://schemas.microsoft.com/office/drawing/2014/main" val="3509903932"/>
                    </a:ext>
                  </a:extLst>
                </a:gridCol>
              </a:tblGrid>
              <a:tr h="211938">
                <a:tc gridSpan="4">
                  <a:txBody>
                    <a:bodyPr/>
                    <a:lstStyle/>
                    <a:p>
                      <a:pPr algn="ctr"/>
                      <a:r>
                        <a:rPr lang="en-GB" sz="1200" dirty="0">
                          <a:latin typeface="Roboto" pitchFamily="2" charset="0"/>
                          <a:ea typeface="Roboto" pitchFamily="2" charset="0"/>
                        </a:rPr>
                        <a:t>HSX: </a:t>
                      </a:r>
                      <a:r>
                        <a:rPr lang="en-GB" sz="1400" dirty="0">
                          <a:latin typeface="Roboto" pitchFamily="2" charset="0"/>
                          <a:ea typeface="Roboto" pitchFamily="2" charset="0"/>
                        </a:rPr>
                        <a:t>Top</a:t>
                      </a:r>
                      <a:r>
                        <a:rPr lang="en-GB" sz="1200" dirty="0">
                          <a:latin typeface="Roboto" pitchFamily="2" charset="0"/>
                          <a:ea typeface="Roboto" pitchFamily="2" charset="0"/>
                        </a:rPr>
                        <a:t> 10 CP </a:t>
                      </a:r>
                      <a:r>
                        <a:rPr lang="en-GB" sz="1200" dirty="0" err="1">
                          <a:latin typeface="Roboto" pitchFamily="2" charset="0"/>
                          <a:ea typeface="Roboto" pitchFamily="2" charset="0"/>
                        </a:rPr>
                        <a:t>giảm</a:t>
                      </a:r>
                      <a:r>
                        <a:rPr lang="en-GB" sz="1200" dirty="0">
                          <a:latin typeface="Roboto" pitchFamily="2" charset="0"/>
                          <a:ea typeface="Roboto" pitchFamily="2" charset="0"/>
                        </a:rPr>
                        <a:t> </a:t>
                      </a:r>
                      <a:r>
                        <a:rPr lang="en-GB" sz="1200" dirty="0" err="1">
                          <a:latin typeface="Roboto" pitchFamily="2" charset="0"/>
                          <a:ea typeface="Roboto" pitchFamily="2" charset="0"/>
                        </a:rPr>
                        <a:t>nhiều</a:t>
                      </a:r>
                      <a:r>
                        <a:rPr lang="en-GB" sz="1200" dirty="0">
                          <a:latin typeface="Roboto" pitchFamily="2" charset="0"/>
                          <a:ea typeface="Roboto" pitchFamily="2" charset="0"/>
                        </a:rPr>
                        <a:t> </a:t>
                      </a:r>
                      <a:r>
                        <a:rPr lang="en-GB" sz="1200" dirty="0" err="1">
                          <a:latin typeface="Roboto" pitchFamily="2" charset="0"/>
                          <a:ea typeface="Roboto" pitchFamily="2" charset="0"/>
                        </a:rPr>
                        <a:t>nhất</a:t>
                      </a:r>
                      <a:r>
                        <a:rPr lang="en-GB" sz="1200" dirty="0">
                          <a:latin typeface="Roboto" pitchFamily="2" charset="0"/>
                          <a:ea typeface="Roboto" pitchFamily="2" charset="0"/>
                        </a:rPr>
                        <a:t> </a:t>
                      </a:r>
                      <a:r>
                        <a:rPr lang="en-GB" sz="1200" dirty="0" err="1">
                          <a:latin typeface="Roboto" pitchFamily="2" charset="0"/>
                          <a:ea typeface="Roboto" pitchFamily="2" charset="0"/>
                        </a:rPr>
                        <a:t>trong</a:t>
                      </a:r>
                      <a:r>
                        <a:rPr lang="en-GB" sz="1200" dirty="0">
                          <a:latin typeface="Roboto" pitchFamily="2" charset="0"/>
                          <a:ea typeface="Roboto" pitchFamily="2" charset="0"/>
                        </a:rPr>
                        <a:t> </a:t>
                      </a:r>
                      <a:r>
                        <a:rPr lang="en-GB" sz="1200" dirty="0" err="1">
                          <a:latin typeface="Roboto" pitchFamily="2" charset="0"/>
                          <a:ea typeface="Roboto" pitchFamily="2" charset="0"/>
                        </a:rPr>
                        <a:t>ngày</a:t>
                      </a:r>
                      <a:endParaRPr lang="en-GB" sz="1200" dirty="0">
                        <a:latin typeface="Roboto" pitchFamily="2" charset="0"/>
                        <a:ea typeface="Roboto" pitchFamily="2" charset="0"/>
                      </a:endParaRPr>
                    </a:p>
                  </a:txBody>
                  <a:tcPr>
                    <a:solidFill>
                      <a:srgbClr val="005992"/>
                    </a:solid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516096809"/>
                  </a:ext>
                </a:extLst>
              </a:tr>
              <a:tr h="277074">
                <a:tc>
                  <a:txBody>
                    <a:bodyPr/>
                    <a:lstStyle/>
                    <a:p>
                      <a:pPr algn="ctr" fontAlgn="ctr"/>
                      <a:r>
                        <a:rPr lang="en-GB" sz="1200" b="1" i="0" u="none" strike="noStrike" dirty="0" err="1">
                          <a:solidFill>
                            <a:srgbClr val="005992"/>
                          </a:solidFill>
                          <a:effectLst/>
                          <a:latin typeface="Roboto" pitchFamily="2" charset="0"/>
                        </a:rPr>
                        <a:t>Mã</a:t>
                      </a:r>
                      <a:r>
                        <a:rPr lang="en-GB" sz="1200" b="1" i="0" u="none" strike="noStrike" dirty="0">
                          <a:solidFill>
                            <a:srgbClr val="005992"/>
                          </a:solidFill>
                          <a:effectLst/>
                          <a:latin typeface="Roboto" pitchFamily="2" charset="0"/>
                        </a:rPr>
                        <a:t> CK</a:t>
                      </a:r>
                    </a:p>
                  </a:txBody>
                  <a:tcPr marL="7620" marR="7620" marT="7620" marB="0" anchor="ctr">
                    <a:solidFill>
                      <a:schemeClr val="bg1"/>
                    </a:solidFill>
                  </a:tcPr>
                </a:tc>
                <a:tc>
                  <a:txBody>
                    <a:bodyPr/>
                    <a:lstStyle/>
                    <a:p>
                      <a:pPr algn="ctr" fontAlgn="ctr"/>
                      <a:r>
                        <a:rPr lang="en-GB" sz="1200" b="1" i="0" u="none" strike="noStrike" dirty="0" err="1">
                          <a:solidFill>
                            <a:srgbClr val="005992"/>
                          </a:solidFill>
                          <a:effectLst/>
                          <a:latin typeface="Roboto" pitchFamily="2" charset="0"/>
                        </a:rPr>
                        <a:t>Giá</a:t>
                      </a:r>
                      <a:r>
                        <a:rPr lang="en-GB" sz="1200" b="1" i="0" u="none" strike="noStrike" dirty="0">
                          <a:solidFill>
                            <a:srgbClr val="005992"/>
                          </a:solidFill>
                          <a:effectLst/>
                          <a:latin typeface="Roboto" pitchFamily="2" charset="0"/>
                        </a:rPr>
                        <a:t> </a:t>
                      </a:r>
                      <a:r>
                        <a:rPr lang="en-GB" sz="1200" b="1" i="0" u="none" strike="noStrike" dirty="0" err="1">
                          <a:solidFill>
                            <a:srgbClr val="005992"/>
                          </a:solidFill>
                          <a:effectLst/>
                          <a:latin typeface="Roboto" pitchFamily="2" charset="0"/>
                        </a:rPr>
                        <a:t>đóng</a:t>
                      </a:r>
                      <a:r>
                        <a:rPr lang="en-GB" sz="1200" b="1" i="0" u="none" strike="noStrike" dirty="0">
                          <a:solidFill>
                            <a:srgbClr val="005992"/>
                          </a:solidFill>
                          <a:effectLst/>
                          <a:latin typeface="Roboto" pitchFamily="2" charset="0"/>
                        </a:rPr>
                        <a:t> </a:t>
                      </a:r>
                      <a:r>
                        <a:rPr lang="en-GB" sz="1200" b="1" i="0" u="none" strike="noStrike" dirty="0" err="1">
                          <a:solidFill>
                            <a:srgbClr val="005992"/>
                          </a:solidFill>
                          <a:effectLst/>
                          <a:latin typeface="Roboto" pitchFamily="2" charset="0"/>
                        </a:rPr>
                        <a:t>cửa</a:t>
                      </a:r>
                      <a:endParaRPr lang="en-GB" sz="1200" b="1" i="0" u="none" strike="noStrike" dirty="0">
                        <a:solidFill>
                          <a:srgbClr val="005992"/>
                        </a:solidFill>
                        <a:effectLst/>
                        <a:latin typeface="Roboto" pitchFamily="2" charset="0"/>
                      </a:endParaRPr>
                    </a:p>
                  </a:txBody>
                  <a:tcPr marL="7620" marR="7620" marT="7620" marB="0" anchor="ctr">
                    <a:solidFill>
                      <a:schemeClr val="bg1"/>
                    </a:solidFill>
                  </a:tcPr>
                </a:tc>
                <a:tc>
                  <a:txBody>
                    <a:bodyPr/>
                    <a:lstStyle/>
                    <a:p>
                      <a:pPr algn="ctr" fontAlgn="ctr"/>
                      <a:r>
                        <a:rPr lang="vi-VN" sz="1200" b="1" i="0" u="none" strike="noStrike" dirty="0">
                          <a:solidFill>
                            <a:srgbClr val="005992"/>
                          </a:solidFill>
                          <a:effectLst/>
                          <a:latin typeface="Roboto" pitchFamily="2" charset="0"/>
                        </a:rPr>
                        <a:t>Tổng khối lượng (CP)</a:t>
                      </a:r>
                    </a:p>
                  </a:txBody>
                  <a:tcPr marL="7620" marR="7620" marT="7620" marB="0" anchor="ctr">
                    <a:solidFill>
                      <a:schemeClr val="bg1"/>
                    </a:solidFill>
                  </a:tcPr>
                </a:tc>
                <a:tc>
                  <a:txBody>
                    <a:bodyPr/>
                    <a:lstStyle/>
                    <a:p>
                      <a:pPr algn="ctr" fontAlgn="ctr"/>
                      <a:r>
                        <a:rPr lang="en-GB" sz="1200" b="1" i="0" u="none" strike="noStrike" dirty="0" err="1">
                          <a:solidFill>
                            <a:srgbClr val="005992"/>
                          </a:solidFill>
                          <a:effectLst/>
                          <a:latin typeface="Roboto" pitchFamily="2" charset="0"/>
                        </a:rPr>
                        <a:t>Thay</a:t>
                      </a:r>
                      <a:r>
                        <a:rPr lang="en-GB" sz="1200" b="1" i="0" u="none" strike="noStrike" dirty="0">
                          <a:solidFill>
                            <a:srgbClr val="005992"/>
                          </a:solidFill>
                          <a:effectLst/>
                          <a:latin typeface="Roboto" pitchFamily="2" charset="0"/>
                        </a:rPr>
                        <a:t> </a:t>
                      </a:r>
                      <a:r>
                        <a:rPr lang="en-GB" sz="1200" b="1" i="0" u="none" strike="noStrike" dirty="0" err="1">
                          <a:solidFill>
                            <a:srgbClr val="005992"/>
                          </a:solidFill>
                          <a:effectLst/>
                          <a:latin typeface="Roboto" pitchFamily="2" charset="0"/>
                        </a:rPr>
                        <a:t>đổi</a:t>
                      </a:r>
                      <a:endParaRPr lang="en-GB" sz="1200" b="1" i="0" u="none" strike="noStrike" dirty="0">
                        <a:solidFill>
                          <a:srgbClr val="005992"/>
                        </a:solidFill>
                        <a:effectLst/>
                        <a:latin typeface="Roboto" pitchFamily="2" charset="0"/>
                      </a:endParaRPr>
                    </a:p>
                  </a:txBody>
                  <a:tcPr marL="7620" marR="7620" marT="7620" marB="0" anchor="ctr">
                    <a:solidFill>
                      <a:schemeClr val="bg1"/>
                    </a:solidFill>
                  </a:tcPr>
                </a:tc>
                <a:extLst>
                  <a:ext uri="{0D108BD9-81ED-4DB2-BD59-A6C34878D82A}">
                    <a16:rowId xmlns:a16="http://schemas.microsoft.com/office/drawing/2014/main" val="2161759870"/>
                  </a:ext>
                </a:extLst>
              </a:tr>
              <a:tr h="218126">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BBC</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83.300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136</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-6,93%</a:t>
                      </a:r>
                    </a:p>
                  </a:txBody>
                  <a:tcPr marL="7620" marR="7620" marT="7620" marB="0" anchor="ctr"/>
                </a:tc>
                <a:extLst>
                  <a:ext uri="{0D108BD9-81ED-4DB2-BD59-A6C34878D82A}">
                    <a16:rowId xmlns:a16="http://schemas.microsoft.com/office/drawing/2014/main" val="2798645831"/>
                  </a:ext>
                </a:extLst>
              </a:tr>
              <a:tr h="218126">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TNI</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6.330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769.498</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-6,91%</a:t>
                      </a:r>
                    </a:p>
                  </a:txBody>
                  <a:tcPr marL="7620" marR="7620" marT="7620" marB="0" anchor="ctr"/>
                </a:tc>
                <a:extLst>
                  <a:ext uri="{0D108BD9-81ED-4DB2-BD59-A6C34878D82A}">
                    <a16:rowId xmlns:a16="http://schemas.microsoft.com/office/drawing/2014/main" val="4035649090"/>
                  </a:ext>
                </a:extLst>
              </a:tr>
              <a:tr h="218126">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NAV</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17.500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700</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-5,41%</a:t>
                      </a:r>
                    </a:p>
                  </a:txBody>
                  <a:tcPr marL="7620" marR="7620" marT="7620" marB="0" anchor="ctr"/>
                </a:tc>
                <a:extLst>
                  <a:ext uri="{0D108BD9-81ED-4DB2-BD59-A6C34878D82A}">
                    <a16:rowId xmlns:a16="http://schemas.microsoft.com/office/drawing/2014/main" val="3486281261"/>
                  </a:ext>
                </a:extLst>
              </a:tr>
              <a:tr h="207185">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DHM</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6.250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2.905</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-5,30%</a:t>
                      </a:r>
                    </a:p>
                  </a:txBody>
                  <a:tcPr marL="7620" marR="7620" marT="7620" marB="0" anchor="ctr"/>
                </a:tc>
                <a:extLst>
                  <a:ext uri="{0D108BD9-81ED-4DB2-BD59-A6C34878D82A}">
                    <a16:rowId xmlns:a16="http://schemas.microsoft.com/office/drawing/2014/main" val="880414218"/>
                  </a:ext>
                </a:extLst>
              </a:tr>
              <a:tr h="207185">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CDC</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32.800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1.253.874</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-4,65%</a:t>
                      </a:r>
                    </a:p>
                  </a:txBody>
                  <a:tcPr marL="7620" marR="7620" marT="7620" marB="0" anchor="ctr"/>
                </a:tc>
                <a:extLst>
                  <a:ext uri="{0D108BD9-81ED-4DB2-BD59-A6C34878D82A}">
                    <a16:rowId xmlns:a16="http://schemas.microsoft.com/office/drawing/2014/main" val="2849275858"/>
                  </a:ext>
                </a:extLst>
              </a:tr>
              <a:tr h="207185">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DRH</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2.180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1.672.169</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-4,39%</a:t>
                      </a:r>
                    </a:p>
                  </a:txBody>
                  <a:tcPr marL="7620" marR="7620" marT="7620" marB="0" anchor="ctr"/>
                </a:tc>
                <a:extLst>
                  <a:ext uri="{0D108BD9-81ED-4DB2-BD59-A6C34878D82A}">
                    <a16:rowId xmlns:a16="http://schemas.microsoft.com/office/drawing/2014/main" val="2654512588"/>
                  </a:ext>
                </a:extLst>
              </a:tr>
              <a:tr h="207185">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HSL</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10.100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303.303</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-3,35%</a:t>
                      </a:r>
                    </a:p>
                  </a:txBody>
                  <a:tcPr marL="7620" marR="7620" marT="7620" marB="0" anchor="ctr"/>
                </a:tc>
                <a:extLst>
                  <a:ext uri="{0D108BD9-81ED-4DB2-BD59-A6C34878D82A}">
                    <a16:rowId xmlns:a16="http://schemas.microsoft.com/office/drawing/2014/main" val="127106423"/>
                  </a:ext>
                </a:extLst>
              </a:tr>
              <a:tr h="207185">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SCS</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58.100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1.182.243</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-3,33%</a:t>
                      </a:r>
                    </a:p>
                  </a:txBody>
                  <a:tcPr marL="7620" marR="7620" marT="7620" marB="0" anchor="ctr"/>
                </a:tc>
                <a:extLst>
                  <a:ext uri="{0D108BD9-81ED-4DB2-BD59-A6C34878D82A}">
                    <a16:rowId xmlns:a16="http://schemas.microsoft.com/office/drawing/2014/main" val="2244091360"/>
                  </a:ext>
                </a:extLst>
              </a:tr>
              <a:tr h="207185">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RYG</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10.650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46.502</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-3,18%</a:t>
                      </a:r>
                    </a:p>
                  </a:txBody>
                  <a:tcPr marL="7620" marR="7620" marT="7620" marB="0" anchor="ctr"/>
                </a:tc>
                <a:extLst>
                  <a:ext uri="{0D108BD9-81ED-4DB2-BD59-A6C34878D82A}">
                    <a16:rowId xmlns:a16="http://schemas.microsoft.com/office/drawing/2014/main" val="595132390"/>
                  </a:ext>
                </a:extLst>
              </a:tr>
              <a:tr h="207185">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VSI</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20.250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306</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-3,11%</a:t>
                      </a:r>
                    </a:p>
                  </a:txBody>
                  <a:tcPr marL="7620" marR="7620" marT="7620" marB="0" anchor="ctr"/>
                </a:tc>
                <a:extLst>
                  <a:ext uri="{0D108BD9-81ED-4DB2-BD59-A6C34878D82A}">
                    <a16:rowId xmlns:a16="http://schemas.microsoft.com/office/drawing/2014/main" val="4014991293"/>
                  </a:ext>
                </a:extLst>
              </a:tr>
            </a:tbl>
          </a:graphicData>
        </a:graphic>
      </p:graphicFrame>
      <p:graphicFrame>
        <p:nvGraphicFramePr>
          <p:cNvPr id="8" name="Table 4">
            <a:extLst>
              <a:ext uri="{FF2B5EF4-FFF2-40B4-BE49-F238E27FC236}">
                <a16:creationId xmlns:a16="http://schemas.microsoft.com/office/drawing/2014/main" id="{7A2B7D59-966E-D55E-B78E-75A163C0944C}"/>
              </a:ext>
            </a:extLst>
          </p:cNvPr>
          <p:cNvGraphicFramePr>
            <a:graphicFrameLocks noGrp="1"/>
          </p:cNvGraphicFramePr>
          <p:nvPr>
            <p:extLst>
              <p:ext uri="{D42A27DB-BD31-4B8C-83A1-F6EECF244321}">
                <p14:modId xmlns:p14="http://schemas.microsoft.com/office/powerpoint/2010/main" val="689990240"/>
              </p:ext>
            </p:extLst>
          </p:nvPr>
        </p:nvGraphicFramePr>
        <p:xfrm>
          <a:off x="6360163" y="3799936"/>
          <a:ext cx="4838986" cy="2778978"/>
        </p:xfrm>
        <a:graphic>
          <a:graphicData uri="http://schemas.openxmlformats.org/drawingml/2006/table">
            <a:tbl>
              <a:tblPr firstRow="1" bandRow="1">
                <a:tableStyleId>{5C22544A-7EE6-4342-B048-85BDC9FD1C3A}</a:tableStyleId>
              </a:tblPr>
              <a:tblGrid>
                <a:gridCol w="805892">
                  <a:extLst>
                    <a:ext uri="{9D8B030D-6E8A-4147-A177-3AD203B41FA5}">
                      <a16:colId xmlns:a16="http://schemas.microsoft.com/office/drawing/2014/main" val="1220127908"/>
                    </a:ext>
                  </a:extLst>
                </a:gridCol>
                <a:gridCol w="1171243">
                  <a:extLst>
                    <a:ext uri="{9D8B030D-6E8A-4147-A177-3AD203B41FA5}">
                      <a16:colId xmlns:a16="http://schemas.microsoft.com/office/drawing/2014/main" val="1572807494"/>
                    </a:ext>
                  </a:extLst>
                </a:gridCol>
                <a:gridCol w="1658127">
                  <a:extLst>
                    <a:ext uri="{9D8B030D-6E8A-4147-A177-3AD203B41FA5}">
                      <a16:colId xmlns:a16="http://schemas.microsoft.com/office/drawing/2014/main" val="1798963698"/>
                    </a:ext>
                  </a:extLst>
                </a:gridCol>
                <a:gridCol w="1203724">
                  <a:extLst>
                    <a:ext uri="{9D8B030D-6E8A-4147-A177-3AD203B41FA5}">
                      <a16:colId xmlns:a16="http://schemas.microsoft.com/office/drawing/2014/main" val="3509903932"/>
                    </a:ext>
                  </a:extLst>
                </a:gridCol>
              </a:tblGrid>
              <a:tr h="281468">
                <a:tc gridSpan="4">
                  <a:txBody>
                    <a:bodyPr/>
                    <a:lstStyle/>
                    <a:p>
                      <a:pPr algn="ctr"/>
                      <a:r>
                        <a:rPr lang="en-GB" sz="1100" dirty="0">
                          <a:latin typeface="Roboto" pitchFamily="2" charset="0"/>
                          <a:ea typeface="Roboto" pitchFamily="2" charset="0"/>
                        </a:rPr>
                        <a:t>HNX: Top 10 CP </a:t>
                      </a:r>
                      <a:r>
                        <a:rPr lang="en-GB" sz="1100" dirty="0" err="1">
                          <a:latin typeface="Roboto" pitchFamily="2" charset="0"/>
                          <a:ea typeface="Roboto" pitchFamily="2" charset="0"/>
                        </a:rPr>
                        <a:t>giảm</a:t>
                      </a:r>
                      <a:r>
                        <a:rPr lang="en-GB" sz="1100" dirty="0">
                          <a:latin typeface="Roboto" pitchFamily="2" charset="0"/>
                          <a:ea typeface="Roboto" pitchFamily="2" charset="0"/>
                        </a:rPr>
                        <a:t> </a:t>
                      </a:r>
                      <a:r>
                        <a:rPr lang="en-GB" sz="1100" dirty="0" err="1">
                          <a:latin typeface="Roboto" pitchFamily="2" charset="0"/>
                          <a:ea typeface="Roboto" pitchFamily="2" charset="0"/>
                        </a:rPr>
                        <a:t>nhiều</a:t>
                      </a:r>
                      <a:r>
                        <a:rPr lang="en-GB" sz="1100" dirty="0">
                          <a:latin typeface="Roboto" pitchFamily="2" charset="0"/>
                          <a:ea typeface="Roboto" pitchFamily="2" charset="0"/>
                        </a:rPr>
                        <a:t> </a:t>
                      </a:r>
                      <a:r>
                        <a:rPr lang="en-GB" sz="1100" dirty="0" err="1">
                          <a:latin typeface="Roboto" pitchFamily="2" charset="0"/>
                          <a:ea typeface="Roboto" pitchFamily="2" charset="0"/>
                        </a:rPr>
                        <a:t>nhất</a:t>
                      </a:r>
                      <a:r>
                        <a:rPr lang="en-GB" sz="1100" dirty="0">
                          <a:latin typeface="Roboto" pitchFamily="2" charset="0"/>
                          <a:ea typeface="Roboto" pitchFamily="2" charset="0"/>
                        </a:rPr>
                        <a:t> </a:t>
                      </a:r>
                      <a:r>
                        <a:rPr lang="en-GB" sz="1100" dirty="0" err="1">
                          <a:latin typeface="Roboto" pitchFamily="2" charset="0"/>
                          <a:ea typeface="Roboto" pitchFamily="2" charset="0"/>
                        </a:rPr>
                        <a:t>trong</a:t>
                      </a:r>
                      <a:r>
                        <a:rPr lang="en-GB" sz="1100" dirty="0">
                          <a:latin typeface="Roboto" pitchFamily="2" charset="0"/>
                          <a:ea typeface="Roboto" pitchFamily="2" charset="0"/>
                        </a:rPr>
                        <a:t> </a:t>
                      </a:r>
                      <a:r>
                        <a:rPr lang="en-GB" sz="1100" dirty="0" err="1">
                          <a:latin typeface="Roboto" pitchFamily="2" charset="0"/>
                          <a:ea typeface="Roboto" pitchFamily="2" charset="0"/>
                        </a:rPr>
                        <a:t>ngày</a:t>
                      </a:r>
                      <a:endParaRPr lang="en-GB" sz="1100" dirty="0">
                        <a:latin typeface="Roboto" pitchFamily="2" charset="0"/>
                        <a:ea typeface="Roboto" pitchFamily="2" charset="0"/>
                      </a:endParaRPr>
                    </a:p>
                  </a:txBody>
                  <a:tcPr>
                    <a:solidFill>
                      <a:srgbClr val="005992"/>
                    </a:solid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516096809"/>
                  </a:ext>
                </a:extLst>
              </a:tr>
              <a:tr h="264581">
                <a:tc>
                  <a:txBody>
                    <a:bodyPr/>
                    <a:lstStyle/>
                    <a:p>
                      <a:pPr algn="ctr" fontAlgn="ctr"/>
                      <a:r>
                        <a:rPr lang="en-GB" sz="1200" b="1" i="0" u="none" strike="noStrike" dirty="0" err="1">
                          <a:solidFill>
                            <a:srgbClr val="005992"/>
                          </a:solidFill>
                          <a:effectLst/>
                          <a:latin typeface="Roboto" pitchFamily="2" charset="0"/>
                        </a:rPr>
                        <a:t>Mã</a:t>
                      </a:r>
                      <a:r>
                        <a:rPr lang="en-GB" sz="1200" b="1" i="0" u="none" strike="noStrike" dirty="0">
                          <a:solidFill>
                            <a:srgbClr val="005992"/>
                          </a:solidFill>
                          <a:effectLst/>
                          <a:latin typeface="Roboto" pitchFamily="2" charset="0"/>
                        </a:rPr>
                        <a:t> CK</a:t>
                      </a:r>
                    </a:p>
                  </a:txBody>
                  <a:tcPr marL="7620" marR="7620" marT="7620" marB="0" anchor="ctr">
                    <a:solidFill>
                      <a:schemeClr val="bg1"/>
                    </a:solidFill>
                  </a:tcPr>
                </a:tc>
                <a:tc>
                  <a:txBody>
                    <a:bodyPr/>
                    <a:lstStyle/>
                    <a:p>
                      <a:pPr algn="ctr" fontAlgn="ctr"/>
                      <a:r>
                        <a:rPr lang="en-GB" sz="1200" b="1" i="0" u="none" strike="noStrike" dirty="0" err="1">
                          <a:solidFill>
                            <a:srgbClr val="005992"/>
                          </a:solidFill>
                          <a:effectLst/>
                          <a:latin typeface="Roboto" pitchFamily="2" charset="0"/>
                        </a:rPr>
                        <a:t>Giá</a:t>
                      </a:r>
                      <a:r>
                        <a:rPr lang="en-GB" sz="1200" b="1" i="0" u="none" strike="noStrike" dirty="0">
                          <a:solidFill>
                            <a:srgbClr val="005992"/>
                          </a:solidFill>
                          <a:effectLst/>
                          <a:latin typeface="Roboto" pitchFamily="2" charset="0"/>
                        </a:rPr>
                        <a:t> </a:t>
                      </a:r>
                      <a:r>
                        <a:rPr lang="en-GB" sz="1200" b="1" i="0" u="none" strike="noStrike" dirty="0" err="1">
                          <a:solidFill>
                            <a:srgbClr val="005992"/>
                          </a:solidFill>
                          <a:effectLst/>
                          <a:latin typeface="Roboto" pitchFamily="2" charset="0"/>
                        </a:rPr>
                        <a:t>đóng</a:t>
                      </a:r>
                      <a:r>
                        <a:rPr lang="en-GB" sz="1200" b="1" i="0" u="none" strike="noStrike" dirty="0">
                          <a:solidFill>
                            <a:srgbClr val="005992"/>
                          </a:solidFill>
                          <a:effectLst/>
                          <a:latin typeface="Roboto" pitchFamily="2" charset="0"/>
                        </a:rPr>
                        <a:t> </a:t>
                      </a:r>
                      <a:r>
                        <a:rPr lang="en-GB" sz="1200" b="1" i="0" u="none" strike="noStrike" dirty="0" err="1">
                          <a:solidFill>
                            <a:srgbClr val="005992"/>
                          </a:solidFill>
                          <a:effectLst/>
                          <a:latin typeface="Roboto" pitchFamily="2" charset="0"/>
                        </a:rPr>
                        <a:t>cửa</a:t>
                      </a:r>
                      <a:endParaRPr lang="en-GB" sz="1200" b="1" i="0" u="none" strike="noStrike" dirty="0">
                        <a:solidFill>
                          <a:srgbClr val="005992"/>
                        </a:solidFill>
                        <a:effectLst/>
                        <a:latin typeface="Roboto" pitchFamily="2" charset="0"/>
                      </a:endParaRPr>
                    </a:p>
                  </a:txBody>
                  <a:tcPr marL="7620" marR="7620" marT="7620" marB="0" anchor="ctr">
                    <a:solidFill>
                      <a:schemeClr val="bg1"/>
                    </a:solidFill>
                  </a:tcPr>
                </a:tc>
                <a:tc>
                  <a:txBody>
                    <a:bodyPr/>
                    <a:lstStyle/>
                    <a:p>
                      <a:pPr algn="ctr" fontAlgn="ctr"/>
                      <a:r>
                        <a:rPr lang="vi-VN" sz="1200" b="1" i="0" u="none" strike="noStrike" dirty="0">
                          <a:solidFill>
                            <a:srgbClr val="005992"/>
                          </a:solidFill>
                          <a:effectLst/>
                          <a:latin typeface="Roboto" pitchFamily="2" charset="0"/>
                        </a:rPr>
                        <a:t>Tổng khối lượng (CP)</a:t>
                      </a:r>
                    </a:p>
                  </a:txBody>
                  <a:tcPr marL="7620" marR="7620" marT="7620" marB="0" anchor="ctr">
                    <a:solidFill>
                      <a:schemeClr val="bg1"/>
                    </a:solidFill>
                  </a:tcPr>
                </a:tc>
                <a:tc>
                  <a:txBody>
                    <a:bodyPr/>
                    <a:lstStyle/>
                    <a:p>
                      <a:pPr algn="ctr" fontAlgn="ctr"/>
                      <a:r>
                        <a:rPr lang="en-GB" sz="1200" b="1" i="0" u="none" strike="noStrike" dirty="0" err="1">
                          <a:solidFill>
                            <a:srgbClr val="005992"/>
                          </a:solidFill>
                          <a:effectLst/>
                          <a:latin typeface="Roboto" pitchFamily="2" charset="0"/>
                        </a:rPr>
                        <a:t>Thay</a:t>
                      </a:r>
                      <a:r>
                        <a:rPr lang="en-GB" sz="1200" b="1" i="0" u="none" strike="noStrike" dirty="0">
                          <a:solidFill>
                            <a:srgbClr val="005992"/>
                          </a:solidFill>
                          <a:effectLst/>
                          <a:latin typeface="Roboto" pitchFamily="2" charset="0"/>
                        </a:rPr>
                        <a:t> </a:t>
                      </a:r>
                      <a:r>
                        <a:rPr lang="en-GB" sz="1200" b="1" i="0" u="none" strike="noStrike" dirty="0" err="1">
                          <a:solidFill>
                            <a:srgbClr val="005992"/>
                          </a:solidFill>
                          <a:effectLst/>
                          <a:latin typeface="Roboto" pitchFamily="2" charset="0"/>
                        </a:rPr>
                        <a:t>đổi</a:t>
                      </a:r>
                      <a:endParaRPr lang="en-GB" sz="1200" b="1" i="0" u="none" strike="noStrike" dirty="0">
                        <a:solidFill>
                          <a:srgbClr val="005992"/>
                        </a:solidFill>
                        <a:effectLst/>
                        <a:latin typeface="Roboto" pitchFamily="2" charset="0"/>
                      </a:endParaRPr>
                    </a:p>
                  </a:txBody>
                  <a:tcPr marL="7620" marR="7620" marT="7620" marB="0" anchor="ctr">
                    <a:solidFill>
                      <a:schemeClr val="bg1"/>
                    </a:solidFill>
                  </a:tcPr>
                </a:tc>
                <a:extLst>
                  <a:ext uri="{0D108BD9-81ED-4DB2-BD59-A6C34878D82A}">
                    <a16:rowId xmlns:a16="http://schemas.microsoft.com/office/drawing/2014/main" val="2161759870"/>
                  </a:ext>
                </a:extLst>
              </a:tr>
              <a:tr h="242012">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INC</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23.900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1.100</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-9,81%</a:t>
                      </a:r>
                    </a:p>
                  </a:txBody>
                  <a:tcPr marL="7620" marR="7620" marT="7620" marB="0" anchor="ctr"/>
                </a:tc>
                <a:extLst>
                  <a:ext uri="{0D108BD9-81ED-4DB2-BD59-A6C34878D82A}">
                    <a16:rowId xmlns:a16="http://schemas.microsoft.com/office/drawing/2014/main" val="2798645831"/>
                  </a:ext>
                </a:extLst>
              </a:tr>
              <a:tr h="221213">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VC1</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13.000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100</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-9,72%</a:t>
                      </a:r>
                    </a:p>
                  </a:txBody>
                  <a:tcPr marL="7620" marR="7620" marT="7620" marB="0" anchor="ctr"/>
                </a:tc>
                <a:extLst>
                  <a:ext uri="{0D108BD9-81ED-4DB2-BD59-A6C34878D82A}">
                    <a16:rowId xmlns:a16="http://schemas.microsoft.com/office/drawing/2014/main" val="880414218"/>
                  </a:ext>
                </a:extLst>
              </a:tr>
              <a:tr h="221213">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VCM</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8.400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3.299</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-9,68%</a:t>
                      </a:r>
                    </a:p>
                  </a:txBody>
                  <a:tcPr marL="7620" marR="7620" marT="7620" marB="0" anchor="ctr"/>
                </a:tc>
                <a:extLst>
                  <a:ext uri="{0D108BD9-81ED-4DB2-BD59-A6C34878D82A}">
                    <a16:rowId xmlns:a16="http://schemas.microsoft.com/office/drawing/2014/main" val="2849275858"/>
                  </a:ext>
                </a:extLst>
              </a:tr>
              <a:tr h="221213">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UNI</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9.900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725</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-9,17%</a:t>
                      </a:r>
                    </a:p>
                  </a:txBody>
                  <a:tcPr marL="7620" marR="7620" marT="7620" marB="0" anchor="ctr"/>
                </a:tc>
                <a:extLst>
                  <a:ext uri="{0D108BD9-81ED-4DB2-BD59-A6C34878D82A}">
                    <a16:rowId xmlns:a16="http://schemas.microsoft.com/office/drawing/2014/main" val="2654512588"/>
                  </a:ext>
                </a:extLst>
              </a:tr>
              <a:tr h="221213">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PTX</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20.800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100</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-9,17%</a:t>
                      </a:r>
                    </a:p>
                  </a:txBody>
                  <a:tcPr marL="7620" marR="7620" marT="7620" marB="0" anchor="ctr"/>
                </a:tc>
                <a:extLst>
                  <a:ext uri="{0D108BD9-81ED-4DB2-BD59-A6C34878D82A}">
                    <a16:rowId xmlns:a16="http://schemas.microsoft.com/office/drawing/2014/main" val="127106423"/>
                  </a:ext>
                </a:extLst>
              </a:tr>
              <a:tr h="221213">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POT</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19.200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110</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-6,34%</a:t>
                      </a:r>
                    </a:p>
                  </a:txBody>
                  <a:tcPr marL="7620" marR="7620" marT="7620" marB="0" anchor="ctr"/>
                </a:tc>
                <a:extLst>
                  <a:ext uri="{0D108BD9-81ED-4DB2-BD59-A6C34878D82A}">
                    <a16:rowId xmlns:a16="http://schemas.microsoft.com/office/drawing/2014/main" val="2244091360"/>
                  </a:ext>
                </a:extLst>
              </a:tr>
              <a:tr h="221213">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CTT</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25.000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210</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-5,30%</a:t>
                      </a:r>
                    </a:p>
                  </a:txBody>
                  <a:tcPr marL="7620" marR="7620" marT="7620" marB="0" anchor="ctr"/>
                </a:tc>
                <a:extLst>
                  <a:ext uri="{0D108BD9-81ED-4DB2-BD59-A6C34878D82A}">
                    <a16:rowId xmlns:a16="http://schemas.microsoft.com/office/drawing/2014/main" val="595132390"/>
                  </a:ext>
                </a:extLst>
              </a:tr>
              <a:tr h="221213">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TV3</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17.000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500</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-4,49%</a:t>
                      </a:r>
                    </a:p>
                  </a:txBody>
                  <a:tcPr marL="7620" marR="7620" marT="7620" marB="0" anchor="ctr"/>
                </a:tc>
                <a:extLst>
                  <a:ext uri="{0D108BD9-81ED-4DB2-BD59-A6C34878D82A}">
                    <a16:rowId xmlns:a16="http://schemas.microsoft.com/office/drawing/2014/main" val="4014991293"/>
                  </a:ext>
                </a:extLst>
              </a:tr>
              <a:tr h="221213">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DDG</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2.200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844.437</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-4,35%</a:t>
                      </a:r>
                    </a:p>
                  </a:txBody>
                  <a:tcPr marL="7620" marR="7620" marT="7620" marB="0" anchor="ctr"/>
                </a:tc>
                <a:extLst>
                  <a:ext uri="{0D108BD9-81ED-4DB2-BD59-A6C34878D82A}">
                    <a16:rowId xmlns:a16="http://schemas.microsoft.com/office/drawing/2014/main" val="3602411929"/>
                  </a:ext>
                </a:extLst>
              </a:tr>
              <a:tr h="221213">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SCI</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9.400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97.180</a:t>
                      </a:r>
                    </a:p>
                  </a:txBody>
                  <a:tcPr marL="7620" marR="7620" marT="7620" marB="0" anchor="ctr"/>
                </a:tc>
                <a:tc>
                  <a:txBody>
                    <a:bodyPr/>
                    <a:lstStyle/>
                    <a:p>
                      <a:pPr algn="ctr" fontAlgn="ctr">
                        <a:buNone/>
                      </a:pPr>
                      <a:r>
                        <a:rPr lang="en-AU" sz="1400" b="0" i="0" u="none" strike="noStrike">
                          <a:solidFill>
                            <a:srgbClr val="9C0006"/>
                          </a:solidFill>
                          <a:effectLst/>
                          <a:latin typeface="Roboto" panose="02000000000000000000" pitchFamily="2" charset="0"/>
                          <a:ea typeface="Roboto" panose="02000000000000000000" pitchFamily="2" charset="0"/>
                          <a:cs typeface="Roboto" panose="02000000000000000000" pitchFamily="2" charset="0"/>
                        </a:rPr>
                        <a:t>-4,08%</a:t>
                      </a:r>
                    </a:p>
                  </a:txBody>
                  <a:tcPr marL="7620" marR="7620" marT="7620" marB="0" anchor="ctr"/>
                </a:tc>
                <a:extLst>
                  <a:ext uri="{0D108BD9-81ED-4DB2-BD59-A6C34878D82A}">
                    <a16:rowId xmlns:a16="http://schemas.microsoft.com/office/drawing/2014/main" val="3142342183"/>
                  </a:ext>
                </a:extLst>
              </a:tr>
            </a:tbl>
          </a:graphicData>
        </a:graphic>
      </p:graphicFrame>
      <p:graphicFrame>
        <p:nvGraphicFramePr>
          <p:cNvPr id="9" name="Table 4">
            <a:extLst>
              <a:ext uri="{FF2B5EF4-FFF2-40B4-BE49-F238E27FC236}">
                <a16:creationId xmlns:a16="http://schemas.microsoft.com/office/drawing/2014/main" id="{0DF63819-27B3-7DD0-60D5-4B7AC4689B27}"/>
              </a:ext>
            </a:extLst>
          </p:cNvPr>
          <p:cNvGraphicFramePr>
            <a:graphicFrameLocks noGrp="1"/>
          </p:cNvGraphicFramePr>
          <p:nvPr>
            <p:extLst>
              <p:ext uri="{D42A27DB-BD31-4B8C-83A1-F6EECF244321}">
                <p14:modId xmlns:p14="http://schemas.microsoft.com/office/powerpoint/2010/main" val="3962505022"/>
              </p:ext>
            </p:extLst>
          </p:nvPr>
        </p:nvGraphicFramePr>
        <p:xfrm>
          <a:off x="6360161" y="894919"/>
          <a:ext cx="4838988" cy="2765872"/>
        </p:xfrm>
        <a:graphic>
          <a:graphicData uri="http://schemas.openxmlformats.org/drawingml/2006/table">
            <a:tbl>
              <a:tblPr firstRow="1" bandRow="1">
                <a:tableStyleId>{5C22544A-7EE6-4342-B048-85BDC9FD1C3A}</a:tableStyleId>
              </a:tblPr>
              <a:tblGrid>
                <a:gridCol w="888208">
                  <a:extLst>
                    <a:ext uri="{9D8B030D-6E8A-4147-A177-3AD203B41FA5}">
                      <a16:colId xmlns:a16="http://schemas.microsoft.com/office/drawing/2014/main" val="1220127908"/>
                    </a:ext>
                  </a:extLst>
                </a:gridCol>
                <a:gridCol w="1039847">
                  <a:extLst>
                    <a:ext uri="{9D8B030D-6E8A-4147-A177-3AD203B41FA5}">
                      <a16:colId xmlns:a16="http://schemas.microsoft.com/office/drawing/2014/main" val="1572807494"/>
                    </a:ext>
                  </a:extLst>
                </a:gridCol>
                <a:gridCol w="1662142">
                  <a:extLst>
                    <a:ext uri="{9D8B030D-6E8A-4147-A177-3AD203B41FA5}">
                      <a16:colId xmlns:a16="http://schemas.microsoft.com/office/drawing/2014/main" val="1798963698"/>
                    </a:ext>
                  </a:extLst>
                </a:gridCol>
                <a:gridCol w="1248791">
                  <a:extLst>
                    <a:ext uri="{9D8B030D-6E8A-4147-A177-3AD203B41FA5}">
                      <a16:colId xmlns:a16="http://schemas.microsoft.com/office/drawing/2014/main" val="3509903932"/>
                    </a:ext>
                  </a:extLst>
                </a:gridCol>
              </a:tblGrid>
              <a:tr h="311819">
                <a:tc gridSpan="4">
                  <a:txBody>
                    <a:bodyPr/>
                    <a:lstStyle/>
                    <a:p>
                      <a:pPr algn="ctr"/>
                      <a:r>
                        <a:rPr lang="en-GB" sz="1200" dirty="0">
                          <a:latin typeface="Roboto" pitchFamily="2" charset="0"/>
                          <a:ea typeface="Roboto" pitchFamily="2" charset="0"/>
                        </a:rPr>
                        <a:t>HNX: Top 10 CP </a:t>
                      </a:r>
                      <a:r>
                        <a:rPr lang="en-GB" sz="1200" dirty="0" err="1">
                          <a:latin typeface="Roboto" pitchFamily="2" charset="0"/>
                          <a:ea typeface="Roboto" pitchFamily="2" charset="0"/>
                        </a:rPr>
                        <a:t>tăng</a:t>
                      </a:r>
                      <a:r>
                        <a:rPr lang="en-GB" sz="1200" dirty="0">
                          <a:latin typeface="Roboto" pitchFamily="2" charset="0"/>
                          <a:ea typeface="Roboto" pitchFamily="2" charset="0"/>
                        </a:rPr>
                        <a:t> </a:t>
                      </a:r>
                      <a:r>
                        <a:rPr lang="en-GB" sz="1200" dirty="0" err="1">
                          <a:latin typeface="Roboto" pitchFamily="2" charset="0"/>
                          <a:ea typeface="Roboto" pitchFamily="2" charset="0"/>
                        </a:rPr>
                        <a:t>nhiều</a:t>
                      </a:r>
                      <a:r>
                        <a:rPr lang="en-GB" sz="1200" dirty="0">
                          <a:latin typeface="Roboto" pitchFamily="2" charset="0"/>
                          <a:ea typeface="Roboto" pitchFamily="2" charset="0"/>
                        </a:rPr>
                        <a:t> </a:t>
                      </a:r>
                      <a:r>
                        <a:rPr lang="en-GB" sz="1200" dirty="0" err="1">
                          <a:latin typeface="Roboto" pitchFamily="2" charset="0"/>
                          <a:ea typeface="Roboto" pitchFamily="2" charset="0"/>
                        </a:rPr>
                        <a:t>nhất</a:t>
                      </a:r>
                      <a:r>
                        <a:rPr lang="en-GB" sz="1200" dirty="0">
                          <a:latin typeface="Roboto" pitchFamily="2" charset="0"/>
                          <a:ea typeface="Roboto" pitchFamily="2" charset="0"/>
                        </a:rPr>
                        <a:t> </a:t>
                      </a:r>
                      <a:r>
                        <a:rPr lang="en-GB" sz="1200" dirty="0" err="1">
                          <a:latin typeface="Roboto" pitchFamily="2" charset="0"/>
                          <a:ea typeface="Roboto" pitchFamily="2" charset="0"/>
                        </a:rPr>
                        <a:t>trong</a:t>
                      </a:r>
                      <a:r>
                        <a:rPr lang="en-GB" sz="1200" dirty="0">
                          <a:latin typeface="Roboto" pitchFamily="2" charset="0"/>
                          <a:ea typeface="Roboto" pitchFamily="2" charset="0"/>
                        </a:rPr>
                        <a:t> </a:t>
                      </a:r>
                      <a:r>
                        <a:rPr lang="en-GB" sz="1200" dirty="0" err="1">
                          <a:latin typeface="Roboto" pitchFamily="2" charset="0"/>
                          <a:ea typeface="Roboto" pitchFamily="2" charset="0"/>
                        </a:rPr>
                        <a:t>ngày</a:t>
                      </a:r>
                      <a:endParaRPr lang="en-GB" sz="1200" dirty="0">
                        <a:latin typeface="Roboto" pitchFamily="2" charset="0"/>
                        <a:ea typeface="Roboto" pitchFamily="2" charset="0"/>
                      </a:endParaRPr>
                    </a:p>
                  </a:txBody>
                  <a:tcPr>
                    <a:solidFill>
                      <a:srgbClr val="005992"/>
                    </a:solid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516096809"/>
                  </a:ext>
                </a:extLst>
              </a:tr>
              <a:tr h="207195">
                <a:tc>
                  <a:txBody>
                    <a:bodyPr/>
                    <a:lstStyle/>
                    <a:p>
                      <a:pPr algn="ctr" fontAlgn="ctr"/>
                      <a:r>
                        <a:rPr lang="en-GB" sz="1200" b="1" i="0" u="none" strike="noStrike" dirty="0" err="1">
                          <a:solidFill>
                            <a:srgbClr val="005992"/>
                          </a:solidFill>
                          <a:effectLst/>
                          <a:latin typeface="Roboto" pitchFamily="2" charset="0"/>
                        </a:rPr>
                        <a:t>Mã</a:t>
                      </a:r>
                      <a:r>
                        <a:rPr lang="en-GB" sz="1200" b="1" i="0" u="none" strike="noStrike" dirty="0">
                          <a:solidFill>
                            <a:srgbClr val="005992"/>
                          </a:solidFill>
                          <a:effectLst/>
                          <a:latin typeface="Roboto" pitchFamily="2" charset="0"/>
                        </a:rPr>
                        <a:t> CK</a:t>
                      </a:r>
                    </a:p>
                  </a:txBody>
                  <a:tcPr marL="7620" marR="7620" marT="7620" marB="0" anchor="ctr">
                    <a:solidFill>
                      <a:schemeClr val="bg1"/>
                    </a:solidFill>
                  </a:tcPr>
                </a:tc>
                <a:tc>
                  <a:txBody>
                    <a:bodyPr/>
                    <a:lstStyle/>
                    <a:p>
                      <a:pPr algn="ctr" fontAlgn="ctr"/>
                      <a:r>
                        <a:rPr lang="en-GB" sz="1200" b="1" i="0" u="none" strike="noStrike" dirty="0" err="1">
                          <a:solidFill>
                            <a:srgbClr val="005992"/>
                          </a:solidFill>
                          <a:effectLst/>
                          <a:latin typeface="Roboto" pitchFamily="2" charset="0"/>
                        </a:rPr>
                        <a:t>Giá</a:t>
                      </a:r>
                      <a:r>
                        <a:rPr lang="en-GB" sz="1200" b="1" i="0" u="none" strike="noStrike" dirty="0">
                          <a:solidFill>
                            <a:srgbClr val="005992"/>
                          </a:solidFill>
                          <a:effectLst/>
                          <a:latin typeface="Roboto" pitchFamily="2" charset="0"/>
                        </a:rPr>
                        <a:t> </a:t>
                      </a:r>
                      <a:r>
                        <a:rPr lang="en-GB" sz="1200" b="1" i="0" u="none" strike="noStrike" dirty="0" err="1">
                          <a:solidFill>
                            <a:srgbClr val="005992"/>
                          </a:solidFill>
                          <a:effectLst/>
                          <a:latin typeface="Roboto" pitchFamily="2" charset="0"/>
                        </a:rPr>
                        <a:t>đóng</a:t>
                      </a:r>
                      <a:r>
                        <a:rPr lang="en-GB" sz="1200" b="1" i="0" u="none" strike="noStrike" dirty="0">
                          <a:solidFill>
                            <a:srgbClr val="005992"/>
                          </a:solidFill>
                          <a:effectLst/>
                          <a:latin typeface="Roboto" pitchFamily="2" charset="0"/>
                        </a:rPr>
                        <a:t> </a:t>
                      </a:r>
                      <a:r>
                        <a:rPr lang="en-GB" sz="1200" b="1" i="0" u="none" strike="noStrike" dirty="0" err="1">
                          <a:solidFill>
                            <a:srgbClr val="005992"/>
                          </a:solidFill>
                          <a:effectLst/>
                          <a:latin typeface="Roboto" pitchFamily="2" charset="0"/>
                        </a:rPr>
                        <a:t>cửa</a:t>
                      </a:r>
                      <a:endParaRPr lang="en-GB" sz="1200" b="1" i="0" u="none" strike="noStrike" dirty="0">
                        <a:solidFill>
                          <a:srgbClr val="005992"/>
                        </a:solidFill>
                        <a:effectLst/>
                        <a:latin typeface="Roboto" pitchFamily="2" charset="0"/>
                      </a:endParaRPr>
                    </a:p>
                  </a:txBody>
                  <a:tcPr marL="7620" marR="7620" marT="7620" marB="0" anchor="ctr">
                    <a:solidFill>
                      <a:schemeClr val="bg1"/>
                    </a:solidFill>
                  </a:tcPr>
                </a:tc>
                <a:tc>
                  <a:txBody>
                    <a:bodyPr/>
                    <a:lstStyle/>
                    <a:p>
                      <a:pPr algn="ctr" fontAlgn="ctr"/>
                      <a:r>
                        <a:rPr lang="vi-VN" sz="1200" b="1" i="0" u="none" strike="noStrike" dirty="0">
                          <a:solidFill>
                            <a:srgbClr val="005992"/>
                          </a:solidFill>
                          <a:effectLst/>
                          <a:latin typeface="Roboto" pitchFamily="2" charset="0"/>
                        </a:rPr>
                        <a:t>Tổng khối lượng (CP)</a:t>
                      </a:r>
                    </a:p>
                  </a:txBody>
                  <a:tcPr marL="7620" marR="7620" marT="7620" marB="0" anchor="ctr">
                    <a:solidFill>
                      <a:schemeClr val="bg1"/>
                    </a:solidFill>
                  </a:tcPr>
                </a:tc>
                <a:tc>
                  <a:txBody>
                    <a:bodyPr/>
                    <a:lstStyle/>
                    <a:p>
                      <a:pPr algn="ctr" fontAlgn="ctr"/>
                      <a:r>
                        <a:rPr lang="en-GB" sz="1200" b="1" i="0" u="none" strike="noStrike" dirty="0" err="1">
                          <a:solidFill>
                            <a:srgbClr val="005992"/>
                          </a:solidFill>
                          <a:effectLst/>
                          <a:latin typeface="Roboto" pitchFamily="2" charset="0"/>
                        </a:rPr>
                        <a:t>Thay</a:t>
                      </a:r>
                      <a:r>
                        <a:rPr lang="en-GB" sz="1200" b="1" i="0" u="none" strike="noStrike" dirty="0">
                          <a:solidFill>
                            <a:srgbClr val="005992"/>
                          </a:solidFill>
                          <a:effectLst/>
                          <a:latin typeface="Roboto" pitchFamily="2" charset="0"/>
                        </a:rPr>
                        <a:t> </a:t>
                      </a:r>
                      <a:r>
                        <a:rPr lang="en-GB" sz="1200" b="1" i="0" u="none" strike="noStrike" dirty="0" err="1">
                          <a:solidFill>
                            <a:srgbClr val="005992"/>
                          </a:solidFill>
                          <a:effectLst/>
                          <a:latin typeface="Roboto" pitchFamily="2" charset="0"/>
                        </a:rPr>
                        <a:t>đổi</a:t>
                      </a:r>
                      <a:endParaRPr lang="en-GB" sz="1200" b="1" i="0" u="none" strike="noStrike" dirty="0">
                        <a:solidFill>
                          <a:srgbClr val="005992"/>
                        </a:solidFill>
                        <a:effectLst/>
                        <a:latin typeface="Roboto" pitchFamily="2" charset="0"/>
                      </a:endParaRPr>
                    </a:p>
                  </a:txBody>
                  <a:tcPr marL="7620" marR="7620" marT="7620" marB="0" anchor="ctr">
                    <a:solidFill>
                      <a:schemeClr val="bg1"/>
                    </a:solidFill>
                  </a:tcPr>
                </a:tc>
                <a:extLst>
                  <a:ext uri="{0D108BD9-81ED-4DB2-BD59-A6C34878D82A}">
                    <a16:rowId xmlns:a16="http://schemas.microsoft.com/office/drawing/2014/main" val="2161759870"/>
                  </a:ext>
                </a:extLst>
              </a:tr>
              <a:tr h="188864">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SAF</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59.200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9,63%</a:t>
                      </a:r>
                    </a:p>
                  </a:txBody>
                  <a:tcPr marL="7620" marR="7620" marT="7620" marB="0" anchor="ctr"/>
                </a:tc>
                <a:extLst>
                  <a:ext uri="{0D108BD9-81ED-4DB2-BD59-A6C34878D82A}">
                    <a16:rowId xmlns:a16="http://schemas.microsoft.com/office/drawing/2014/main" val="2798645831"/>
                  </a:ext>
                </a:extLst>
              </a:tr>
              <a:tr h="221800">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TTC</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8.000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9,59%</a:t>
                      </a:r>
                    </a:p>
                  </a:txBody>
                  <a:tcPr marL="7620" marR="7620" marT="7620" marB="0" anchor="ctr"/>
                </a:tc>
                <a:extLst>
                  <a:ext uri="{0D108BD9-81ED-4DB2-BD59-A6C34878D82A}">
                    <a16:rowId xmlns:a16="http://schemas.microsoft.com/office/drawing/2014/main" val="2501521785"/>
                  </a:ext>
                </a:extLst>
              </a:tr>
              <a:tr h="219298">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ALT</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15.000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9,49%</a:t>
                      </a:r>
                    </a:p>
                  </a:txBody>
                  <a:tcPr marL="7620" marR="7620" marT="7620" marB="0" anchor="ctr"/>
                </a:tc>
                <a:extLst>
                  <a:ext uri="{0D108BD9-81ED-4DB2-BD59-A6C34878D82A}">
                    <a16:rowId xmlns:a16="http://schemas.microsoft.com/office/drawing/2014/main" val="880414218"/>
                  </a:ext>
                </a:extLst>
              </a:tr>
              <a:tr h="221800">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SDU</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21.900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8,96%</a:t>
                      </a:r>
                    </a:p>
                  </a:txBody>
                  <a:tcPr marL="7620" marR="7620" marT="7620" marB="0" anchor="ctr"/>
                </a:tc>
                <a:extLst>
                  <a:ext uri="{0D108BD9-81ED-4DB2-BD59-A6C34878D82A}">
                    <a16:rowId xmlns:a16="http://schemas.microsoft.com/office/drawing/2014/main" val="2849275858"/>
                  </a:ext>
                </a:extLst>
              </a:tr>
              <a:tr h="221800">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VHE</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5.200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765.600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8,33%</a:t>
                      </a:r>
                    </a:p>
                  </a:txBody>
                  <a:tcPr marL="7620" marR="7620" marT="7620" marB="0" anchor="ctr"/>
                </a:tc>
                <a:extLst>
                  <a:ext uri="{0D108BD9-81ED-4DB2-BD59-A6C34878D82A}">
                    <a16:rowId xmlns:a16="http://schemas.microsoft.com/office/drawing/2014/main" val="2654512588"/>
                  </a:ext>
                </a:extLst>
              </a:tr>
              <a:tr h="221800">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VBC</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21.000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7,14%</a:t>
                      </a:r>
                    </a:p>
                  </a:txBody>
                  <a:tcPr marL="7620" marR="7620" marT="7620" marB="0" anchor="ctr"/>
                </a:tc>
                <a:extLst>
                  <a:ext uri="{0D108BD9-81ED-4DB2-BD59-A6C34878D82A}">
                    <a16:rowId xmlns:a16="http://schemas.microsoft.com/office/drawing/2014/main" val="127106423"/>
                  </a:ext>
                </a:extLst>
              </a:tr>
              <a:tr h="221800">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TTT</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36.500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1.100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6,41%</a:t>
                      </a:r>
                    </a:p>
                  </a:txBody>
                  <a:tcPr marL="7620" marR="7620" marT="7620" marB="0" anchor="ctr"/>
                </a:tc>
                <a:extLst>
                  <a:ext uri="{0D108BD9-81ED-4DB2-BD59-A6C34878D82A}">
                    <a16:rowId xmlns:a16="http://schemas.microsoft.com/office/drawing/2014/main" val="2244091360"/>
                  </a:ext>
                </a:extLst>
              </a:tr>
              <a:tr h="221800">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PSD</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14.100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151.801</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6,02%</a:t>
                      </a:r>
                    </a:p>
                  </a:txBody>
                  <a:tcPr marL="7620" marR="7620" marT="7620" marB="0" anchor="ctr"/>
                </a:tc>
                <a:extLst>
                  <a:ext uri="{0D108BD9-81ED-4DB2-BD59-A6C34878D82A}">
                    <a16:rowId xmlns:a16="http://schemas.microsoft.com/office/drawing/2014/main" val="595132390"/>
                  </a:ext>
                </a:extLst>
              </a:tr>
              <a:tr h="221800">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NAP</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12.600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1.500</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5,88%</a:t>
                      </a:r>
                    </a:p>
                  </a:txBody>
                  <a:tcPr marL="7620" marR="7620" marT="7620" marB="0" anchor="ctr"/>
                </a:tc>
                <a:extLst>
                  <a:ext uri="{0D108BD9-81ED-4DB2-BD59-A6C34878D82A}">
                    <a16:rowId xmlns:a16="http://schemas.microsoft.com/office/drawing/2014/main" val="4014991293"/>
                  </a:ext>
                </a:extLst>
              </a:tr>
              <a:tr h="252298">
                <a:tc>
                  <a:txBody>
                    <a:bodyPr/>
                    <a:lstStyle/>
                    <a:p>
                      <a:pPr algn="ctr" fontAlgn="ctr">
                        <a:buNone/>
                      </a:pPr>
                      <a:r>
                        <a:rPr lang="en-AU" sz="1400" b="1"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HDA</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6.500</a:t>
                      </a:r>
                    </a:p>
                  </a:txBody>
                  <a:tcPr marL="7620" marR="7620" marT="7620" marB="0" anchor="ctr"/>
                </a:tc>
                <a:tc>
                  <a:txBody>
                    <a:bodyPr/>
                    <a:lstStyle/>
                    <a:p>
                      <a:pPr algn="ctr" fontAlgn="ctr">
                        <a:buNone/>
                      </a:pPr>
                      <a:r>
                        <a:rPr lang="en-AU" sz="1400" b="0" i="0" u="none" strike="noStrike">
                          <a:solidFill>
                            <a:schemeClr val="accent1">
                              <a:lumMod val="75000"/>
                            </a:schemeClr>
                          </a:solidFill>
                          <a:effectLst/>
                          <a:latin typeface="Roboto" panose="02000000000000000000" pitchFamily="2" charset="0"/>
                          <a:ea typeface="Roboto" panose="02000000000000000000" pitchFamily="2" charset="0"/>
                          <a:cs typeface="Roboto" panose="02000000000000000000" pitchFamily="2" charset="0"/>
                        </a:rPr>
                        <a:t>14.009</a:t>
                      </a:r>
                    </a:p>
                  </a:txBody>
                  <a:tcPr marL="7620" marR="7620" marT="7620" marB="0" anchor="ctr"/>
                </a:tc>
                <a:tc>
                  <a:txBody>
                    <a:bodyPr/>
                    <a:lstStyle/>
                    <a:p>
                      <a:pPr algn="ctr" fontAlgn="ctr">
                        <a:buNone/>
                      </a:pPr>
                      <a:r>
                        <a:rPr lang="en-AU" sz="1400" b="0" i="0" u="none" strike="noStrike">
                          <a:solidFill>
                            <a:srgbClr val="006100"/>
                          </a:solidFill>
                          <a:effectLst/>
                          <a:latin typeface="Roboto" panose="02000000000000000000" pitchFamily="2" charset="0"/>
                          <a:ea typeface="Roboto" panose="02000000000000000000" pitchFamily="2" charset="0"/>
                          <a:cs typeface="Roboto" panose="02000000000000000000" pitchFamily="2" charset="0"/>
                        </a:rPr>
                        <a:t>4,84%</a:t>
                      </a:r>
                    </a:p>
                  </a:txBody>
                  <a:tcPr marL="7620" marR="7620" marT="7620" marB="0" anchor="ctr"/>
                </a:tc>
                <a:extLst>
                  <a:ext uri="{0D108BD9-81ED-4DB2-BD59-A6C34878D82A}">
                    <a16:rowId xmlns:a16="http://schemas.microsoft.com/office/drawing/2014/main" val="3602411929"/>
                  </a:ext>
                </a:extLst>
              </a:tr>
            </a:tbl>
          </a:graphicData>
        </a:graphic>
      </p:graphicFrame>
      <p:sp>
        <p:nvSpPr>
          <p:cNvPr id="10" name="TextBox 9">
            <a:extLst>
              <a:ext uri="{FF2B5EF4-FFF2-40B4-BE49-F238E27FC236}">
                <a16:creationId xmlns:a16="http://schemas.microsoft.com/office/drawing/2014/main" id="{5A4F08DD-9399-A325-F983-931C31BFBAE2}"/>
              </a:ext>
            </a:extLst>
          </p:cNvPr>
          <p:cNvSpPr txBox="1"/>
          <p:nvPr/>
        </p:nvSpPr>
        <p:spPr>
          <a:xfrm>
            <a:off x="7802837" y="6532396"/>
            <a:ext cx="4218839" cy="307777"/>
          </a:xfrm>
          <a:prstGeom prst="rect">
            <a:avLst/>
          </a:prstGeom>
          <a:noFill/>
        </p:spPr>
        <p:txBody>
          <a:bodyPr wrap="square">
            <a:spAutoFit/>
          </a:bodyPr>
          <a:lstStyle/>
          <a:p>
            <a:r>
              <a:rPr lang="en-US" sz="1400" i="1" dirty="0" err="1">
                <a:solidFill>
                  <a:srgbClr val="002060"/>
                </a:solidFill>
                <a:latin typeface="Roboto" pitchFamily="2" charset="0"/>
                <a:ea typeface="Roboto" pitchFamily="2" charset="0"/>
              </a:rPr>
              <a:t>Nguồn</a:t>
            </a:r>
            <a:r>
              <a:rPr lang="en-US" sz="1400" i="1" dirty="0">
                <a:solidFill>
                  <a:srgbClr val="002060"/>
                </a:solidFill>
                <a:latin typeface="Roboto" pitchFamily="2" charset="0"/>
                <a:ea typeface="Roboto" pitchFamily="2" charset="0"/>
              </a:rPr>
              <a:t>: </a:t>
            </a:r>
            <a:r>
              <a:rPr lang="en-US" sz="1400" i="1" dirty="0" err="1">
                <a:solidFill>
                  <a:srgbClr val="002060"/>
                </a:solidFill>
                <a:latin typeface="Roboto" pitchFamily="2" charset="0"/>
                <a:ea typeface="Roboto" pitchFamily="2" charset="0"/>
              </a:rPr>
              <a:t>Fiinpro</a:t>
            </a:r>
            <a:r>
              <a:rPr lang="en-US" sz="1400" i="1" dirty="0">
                <a:solidFill>
                  <a:srgbClr val="002060"/>
                </a:solidFill>
                <a:latin typeface="Roboto" pitchFamily="2" charset="0"/>
                <a:ea typeface="Roboto" pitchFamily="2" charset="0"/>
              </a:rPr>
              <a:t>, </a:t>
            </a:r>
            <a:r>
              <a:rPr lang="en-US" sz="1400" i="1" dirty="0" err="1">
                <a:solidFill>
                  <a:srgbClr val="002060"/>
                </a:solidFill>
                <a:latin typeface="Roboto" pitchFamily="2" charset="0"/>
                <a:ea typeface="Roboto" pitchFamily="2" charset="0"/>
              </a:rPr>
              <a:t>VietinBank</a:t>
            </a:r>
            <a:r>
              <a:rPr lang="en-US" sz="1400" i="1" dirty="0">
                <a:solidFill>
                  <a:srgbClr val="002060"/>
                </a:solidFill>
                <a:latin typeface="Roboto" pitchFamily="2" charset="0"/>
                <a:ea typeface="Roboto" pitchFamily="2" charset="0"/>
              </a:rPr>
              <a:t> Securities</a:t>
            </a:r>
            <a:endParaRPr lang="en-GB" sz="1400" i="1" dirty="0">
              <a:solidFill>
                <a:srgbClr val="002060"/>
              </a:solidFill>
              <a:latin typeface="Roboto" pitchFamily="2" charset="0"/>
              <a:ea typeface="Roboto" pitchFamily="2" charset="0"/>
            </a:endParaRPr>
          </a:p>
        </p:txBody>
      </p:sp>
      <p:pic>
        <p:nvPicPr>
          <p:cNvPr id="2" name="Picture 1">
            <a:extLst>
              <a:ext uri="{FF2B5EF4-FFF2-40B4-BE49-F238E27FC236}">
                <a16:creationId xmlns:a16="http://schemas.microsoft.com/office/drawing/2014/main" id="{F81F13CD-D936-48B8-1925-33C7ADEF63BE}"/>
              </a:ext>
            </a:extLst>
          </p:cNvPr>
          <p:cNvPicPr>
            <a:picLocks noChangeAspect="1"/>
          </p:cNvPicPr>
          <p:nvPr/>
        </p:nvPicPr>
        <p:blipFill>
          <a:blip r:embed="rId3"/>
          <a:stretch>
            <a:fillRect/>
          </a:stretch>
        </p:blipFill>
        <p:spPr>
          <a:xfrm>
            <a:off x="0" y="0"/>
            <a:ext cx="1937941" cy="822636"/>
          </a:xfrm>
          <a:prstGeom prst="rect">
            <a:avLst/>
          </a:prstGeom>
        </p:spPr>
      </p:pic>
    </p:spTree>
    <p:extLst>
      <p:ext uri="{BB962C8B-B14F-4D97-AF65-F5344CB8AC3E}">
        <p14:creationId xmlns:p14="http://schemas.microsoft.com/office/powerpoint/2010/main" val="3609551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1D719CADA92743A3384A5CB3856AC9" ma:contentTypeVersion="9" ma:contentTypeDescription="Create a new document." ma:contentTypeScope="" ma:versionID="37d3b53a44b93090593ddd47d13ad3f9">
  <xsd:schema xmlns:xsd="http://www.w3.org/2001/XMLSchema" xmlns:xs="http://www.w3.org/2001/XMLSchema" xmlns:p="http://schemas.microsoft.com/office/2006/metadata/properties" xmlns:ns3="789226b0-f7b5-47c0-a648-23a57b6618b9" targetNamespace="http://schemas.microsoft.com/office/2006/metadata/properties" ma:root="true" ma:fieldsID="47dfd4d0142c382fcb9cea67927e1a1d" ns3:_="">
    <xsd:import namespace="789226b0-f7b5-47c0-a648-23a57b6618b9"/>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System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9226b0-f7b5-47c0-a648-23a57b6618b9"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SystemTags" ma:index="12" nillable="true" ma:displayName="MediaServiceSystemTags" ma:hidden="true" ma:internalName="MediaServiceSystemTags"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6EE6D67-6B12-458A-B745-E2C3C6FAE8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9226b0-f7b5-47c0-a648-23a57b6618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C5D5D1-7407-4C75-B540-718CAE43AE2D}">
  <ds:schemaRefs>
    <ds:schemaRef ds:uri="http://schemas.microsoft.com/sharepoint/v3/contenttype/forms"/>
  </ds:schemaRefs>
</ds:datastoreItem>
</file>

<file path=customXml/itemProps3.xml><?xml version="1.0" encoding="utf-8"?>
<ds:datastoreItem xmlns:ds="http://schemas.openxmlformats.org/officeDocument/2006/customXml" ds:itemID="{EAA00E69-93F7-4F04-9D8D-2E8675BC658E}">
  <ds:schemaRefs>
    <ds:schemaRef ds:uri="http://purl.org/dc/terms/"/>
    <ds:schemaRef ds:uri="http://schemas.microsoft.com/office/infopath/2007/PartnerControls"/>
    <ds:schemaRef ds:uri="http://purl.org/dc/elements/1.1/"/>
    <ds:schemaRef ds:uri="http://schemas.microsoft.com/office/2006/documentManagement/types"/>
    <ds:schemaRef ds:uri="789226b0-f7b5-47c0-a648-23a57b6618b9"/>
    <ds:schemaRef ds:uri="http://schemas.microsoft.com/office/2006/metadata/propertie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117806</TotalTime>
  <Words>2171</Words>
  <Application>Microsoft Office PowerPoint</Application>
  <PresentationFormat>Widescreen</PresentationFormat>
  <Paragraphs>599</Paragraphs>
  <Slides>11</Slides>
  <Notes>8</Notes>
  <HiddenSlides>2</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Wonderful</dc:creator>
  <cp:lastModifiedBy>Tung Hoang</cp:lastModifiedBy>
  <cp:revision>6141</cp:revision>
  <dcterms:created xsi:type="dcterms:W3CDTF">2022-05-22T12:51:42Z</dcterms:created>
  <dcterms:modified xsi:type="dcterms:W3CDTF">2025-10-10T02:40:10Z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2023-11-26T15:51:22Z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d3b244b1-9eaf-4b35-be48-2b512e4f664b</vt:lpwstr>
  </property>
  <property fmtid="{D5CDD505-2E9C-101B-9397-08002B2CF9AE}" pid="7" name="MSIP_Label_defa4170-0d19-0005-0004-bc88714345d2_ActionId">
    <vt:lpwstr>337516a0-eea9-4de1-8624-d511a2dbc505</vt:lpwstr>
  </property>
  <property fmtid="{D5CDD505-2E9C-101B-9397-08002B2CF9AE}" pid="8" name="MSIP_Label_defa4170-0d19-0005-0004-bc88714345d2_ContentBits">
    <vt:lpwstr>0</vt:lpwstr>
  </property>
  <property fmtid="{D5CDD505-2E9C-101B-9397-08002B2CF9AE}" pid="9" name="ContentTypeId">
    <vt:lpwstr>0x010100CD1D719CADA92743A3384A5CB3856AC9</vt:lpwstr>
  </property>
</Properties>
</file>